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0" r:id="rId3"/>
    <p:sldId id="261" r:id="rId4"/>
    <p:sldId id="324" r:id="rId5"/>
    <p:sldId id="325" r:id="rId6"/>
    <p:sldId id="265" r:id="rId7"/>
    <p:sldId id="322" r:id="rId8"/>
    <p:sldId id="331" r:id="rId9"/>
    <p:sldId id="349" r:id="rId10"/>
    <p:sldId id="327" r:id="rId11"/>
    <p:sldId id="329" r:id="rId12"/>
    <p:sldId id="330" r:id="rId13"/>
    <p:sldId id="344" r:id="rId14"/>
    <p:sldId id="348" r:id="rId15"/>
    <p:sldId id="341" r:id="rId16"/>
    <p:sldId id="347" r:id="rId17"/>
    <p:sldId id="343" r:id="rId18"/>
    <p:sldId id="332" r:id="rId19"/>
    <p:sldId id="333" r:id="rId20"/>
    <p:sldId id="334" r:id="rId21"/>
    <p:sldId id="335" r:id="rId22"/>
    <p:sldId id="337" r:id="rId23"/>
    <p:sldId id="338" r:id="rId24"/>
    <p:sldId id="339" r:id="rId25"/>
    <p:sldId id="342" r:id="rId26"/>
    <p:sldId id="346" r:id="rId27"/>
    <p:sldId id="282" r:id="rId28"/>
    <p:sldId id="283" r:id="rId29"/>
    <p:sldId id="284" r:id="rId30"/>
    <p:sldId id="351" r:id="rId31"/>
    <p:sldId id="350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9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501" autoAdjust="0"/>
  </p:normalViewPr>
  <p:slideViewPr>
    <p:cSldViewPr snapToGrid="0" snapToObjects="1">
      <p:cViewPr varScale="1">
        <p:scale>
          <a:sx n="63" d="100"/>
          <a:sy n="63" d="100"/>
        </p:scale>
        <p:origin x="-11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0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D333F-66FF-F348-B9B4-9FEEBA0397EB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01785-C4D0-0348-B7B8-F017FD5BC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47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we begin discussing the</a:t>
            </a:r>
            <a:r>
              <a:rPr lang="en-US" baseline="0" dirty="0" smtClean="0"/>
              <a:t> protocol, I’d like to get everyone acquainted with what the HCDR3 loop is, and why modeling this loop presents special difficulty.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6DF65D-FC06-0144-B053-4ADF2E92CD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40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3D4-4BA6-5A43-AC09-473B4A4EA89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69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1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Early on I mentioned that the HCDR3 loop does not have a canonical structure</a:t>
            </a:r>
          </a:p>
          <a:p>
            <a:pPr marL="0" marR="0" indent="0" algn="l" defTabSz="4571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It DOES have a canonical domain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10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024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(6/29/15 14:02) -----</a:t>
            </a:r>
          </a:p>
          <a:p>
            <a:r>
              <a:rPr lang="en-US" dirty="0"/>
              <a:t>This is *why* bulged are more prevalent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75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1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106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8D071-61C2-9F43-B486-D160739D87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349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Rosetta</a:t>
            </a:r>
            <a:r>
              <a:rPr lang="en-US" baseline="0" dirty="0" smtClean="0"/>
              <a:t> can use these values as restraints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6DF65D-FC06-0144-B053-4ADF2E92CD4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05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13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13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13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also extensively characterized the structures of these CDR loops</a:t>
            </a:r>
            <a:r>
              <a:rPr lang="en-US" baseline="0" dirty="0" smtClean="0"/>
              <a:t>. These two papers discovered that five of the six HCDR3 loops fall into canonical classes, meaning there are few structural motifs available for each loop.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Only the HCDR3 loop escapes such classification.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D551-D197-1E49-81DF-7DF049402F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97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832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0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CB2F8E-9AF8-0448-9264-AE6DA7ABA3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6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832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6DF65D-FC06-0144-B053-4ADF2E92CD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61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3D4-4BA6-5A43-AC09-473B4A4EA896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1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3D4-4BA6-5A43-AC09-473B4A4EA896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3D4-4BA6-5A43-AC09-473B4A4EA89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181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u="sng" dirty="0" smtClean="0"/>
              <a:t>The method outlined in</a:t>
            </a:r>
            <a:r>
              <a:rPr lang="en-US" u="sng" baseline="0" dirty="0" smtClean="0"/>
              <a:t> the text of the tutorial uses the </a:t>
            </a:r>
            <a:r>
              <a:rPr lang="en-US" u="sng" baseline="0" dirty="0" err="1" smtClean="0"/>
              <a:t>Robetta</a:t>
            </a:r>
            <a:r>
              <a:rPr lang="en-US" u="sng" baseline="0" dirty="0" smtClean="0"/>
              <a:t> server.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This public webserver requires registration.</a:t>
            </a:r>
            <a:endParaRPr lang="en-US" dirty="0" smtClean="0"/>
          </a:p>
          <a:p>
            <a:r>
              <a:rPr lang="en-US" dirty="0" smtClean="0"/>
              <a:t>Once you’re logged in, select Submit under Fragment</a:t>
            </a:r>
            <a:r>
              <a:rPr lang="en-US" baseline="0" dirty="0" smtClean="0"/>
              <a:t> Libraries.</a:t>
            </a:r>
          </a:p>
          <a:p>
            <a:r>
              <a:rPr lang="en-US" dirty="0" smtClean="0"/>
              <a:t>Input your</a:t>
            </a:r>
            <a:r>
              <a:rPr lang="en-US" baseline="0" dirty="0" smtClean="0"/>
              <a:t> protein sequence</a:t>
            </a:r>
            <a:r>
              <a:rPr lang="en-US" dirty="0" smtClean="0"/>
              <a:t>. Click Submit.</a:t>
            </a:r>
            <a:r>
              <a:rPr lang="en-US" baseline="0" dirty="0" smtClean="0"/>
              <a:t> </a:t>
            </a:r>
            <a:r>
              <a:rPr lang="en-US" dirty="0" smtClean="0"/>
              <a:t>Your job</a:t>
            </a:r>
            <a:r>
              <a:rPr lang="en-US" baseline="0" dirty="0" smtClean="0"/>
              <a:t> is added to the queue.</a:t>
            </a:r>
            <a:endParaRPr lang="en-US" dirty="0" smtClean="0"/>
          </a:p>
          <a:p>
            <a:r>
              <a:rPr lang="en-US" dirty="0" err="1" smtClean="0"/>
              <a:t>Robetta</a:t>
            </a:r>
            <a:r>
              <a:rPr lang="en-US" dirty="0" smtClean="0"/>
              <a:t> may</a:t>
            </a:r>
            <a:r>
              <a:rPr lang="en-US" baseline="0" dirty="0" smtClean="0"/>
              <a:t> take some time because it’s a public server; especially today, if all of us attempt to submit jobs at the same time!</a:t>
            </a:r>
          </a:p>
          <a:p>
            <a:r>
              <a:rPr lang="en-US" b="1" baseline="0" dirty="0" smtClean="0"/>
              <a:t>For this tutorial, the fragment files have been provided for you. You do NOT need to run </a:t>
            </a:r>
            <a:r>
              <a:rPr lang="en-US" b="1" baseline="0" dirty="0" err="1" smtClean="0"/>
              <a:t>Robetta</a:t>
            </a:r>
            <a:r>
              <a:rPr lang="en-US" b="1" baseline="0" dirty="0" smtClean="0"/>
              <a:t>. (REPEAT)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3D4-4BA6-5A43-AC09-473B4A4EA896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99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6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7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96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31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72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38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29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91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B2E6C-7065-DF4F-B426-C21ED18B9ED5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F6903-1065-2C4F-86AB-8FADA2338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7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 Neue"/>
          <a:ea typeface="+mn-ea"/>
          <a:cs typeface="Helvetica Neu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 Neue"/>
          <a:ea typeface="+mn-ea"/>
          <a:cs typeface="Helvetica Ne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HCDR3 Loop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/>
                <a:cs typeface="Helvetica Neue Light"/>
              </a:rPr>
              <a:t>Jessica Finn</a:t>
            </a:r>
          </a:p>
          <a:p>
            <a:r>
              <a:rPr lang="en-US" dirty="0" smtClean="0">
                <a:latin typeface="Helvetica Neue Light"/>
                <a:cs typeface="Helvetica Neue Light"/>
              </a:rPr>
              <a:t>Rosetta Workshop</a:t>
            </a:r>
          </a:p>
          <a:p>
            <a:r>
              <a:rPr lang="en-US" dirty="0" smtClean="0">
                <a:latin typeface="Helvetica Neue Light"/>
                <a:cs typeface="Helvetica Neue Light"/>
              </a:rPr>
              <a:t>April 25</a:t>
            </a:r>
            <a:r>
              <a:rPr lang="en-US" baseline="30000" dirty="0" smtClean="0">
                <a:latin typeface="Helvetica Neue Light"/>
                <a:cs typeface="Helvetica Neue Light"/>
              </a:rPr>
              <a:t>th</a:t>
            </a:r>
            <a:r>
              <a:rPr lang="en-US" dirty="0" smtClean="0">
                <a:latin typeface="Helvetica Neue Light"/>
                <a:cs typeface="Helvetica Neue Light"/>
              </a:rPr>
              <a:t>, 2017</a:t>
            </a:r>
            <a:endParaRPr lang="en-US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06560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fragments?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2417" y="1602761"/>
            <a:ext cx="5162773" cy="4567081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3 and 9 amino acid peptides generated from the PDB 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Fragments change the geometry of the protein </a:t>
            </a:r>
          </a:p>
          <a:p>
            <a:pPr>
              <a:spcAft>
                <a:spcPts val="1200"/>
              </a:spcAft>
            </a:pPr>
            <a:r>
              <a:rPr lang="en-US" dirty="0"/>
              <a:t>S</a:t>
            </a:r>
            <a:r>
              <a:rPr lang="en-US" dirty="0" smtClean="0"/>
              <a:t>coring functions identify and maintain good fragments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1602761"/>
            <a:ext cx="2743200" cy="4753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31091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ntagon 4"/>
          <p:cNvSpPr/>
          <p:nvPr/>
        </p:nvSpPr>
        <p:spPr>
          <a:xfrm rot="5400000">
            <a:off x="1442808" y="1010916"/>
            <a:ext cx="1437612" cy="2642382"/>
          </a:xfrm>
          <a:prstGeom prst="homePlate">
            <a:avLst>
              <a:gd name="adj" fmla="val 29489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entagon 5"/>
          <p:cNvSpPr/>
          <p:nvPr/>
        </p:nvSpPr>
        <p:spPr>
          <a:xfrm rot="5400000">
            <a:off x="1430691" y="2478425"/>
            <a:ext cx="1461848" cy="2642382"/>
          </a:xfrm>
          <a:prstGeom prst="homePlate">
            <a:avLst>
              <a:gd name="adj" fmla="val 29489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Fragment file generation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0423" y="4530540"/>
            <a:ext cx="2642382" cy="147962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0505008"/>
              </p:ext>
            </p:extLst>
          </p:nvPr>
        </p:nvGraphicFramePr>
        <p:xfrm>
          <a:off x="827330" y="1600200"/>
          <a:ext cx="7489340" cy="44099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70040"/>
                <a:gridCol w="4819300"/>
              </a:tblGrid>
              <a:tr h="146998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Setup</a:t>
                      </a:r>
                    </a:p>
                    <a:p>
                      <a:pPr algn="ctr"/>
                      <a:endParaRPr lang="en-US" sz="2400" b="1" dirty="0" smtClean="0">
                        <a:solidFill>
                          <a:schemeClr val="bg1"/>
                        </a:solidFill>
                        <a:latin typeface="Helvetica Neue"/>
                        <a:cs typeface="Helvetica Neue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dirty="0" err="1" smtClean="0">
                          <a:latin typeface="Helvetica Neue"/>
                          <a:cs typeface="Helvetica Neue"/>
                        </a:rPr>
                        <a:t>Vall</a:t>
                      </a:r>
                      <a:r>
                        <a:rPr lang="en-US" sz="2000" dirty="0" smtClean="0">
                          <a:latin typeface="Helvetica Neue"/>
                          <a:cs typeface="Helvetica Neue"/>
                        </a:rPr>
                        <a:t> database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dirty="0" smtClean="0">
                          <a:latin typeface="Helvetica Neue"/>
                          <a:cs typeface="Helvetica Neue"/>
                        </a:rPr>
                        <a:t>Primary sequence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dirty="0" smtClean="0">
                          <a:latin typeface="Helvetica Neue"/>
                          <a:cs typeface="Helvetica Neue"/>
                        </a:rPr>
                        <a:t>Secondary</a:t>
                      </a: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 structure prediction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NMR data (if applicable)</a:t>
                      </a:r>
                      <a:endParaRPr lang="en-US" sz="2000" dirty="0">
                        <a:latin typeface="Helvetica Neue"/>
                        <a:cs typeface="Helvetica Neue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46998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Pick </a:t>
                      </a:r>
                    </a:p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Candidates</a:t>
                      </a:r>
                    </a:p>
                    <a:p>
                      <a:pPr algn="ctr"/>
                      <a:endParaRPr lang="en-US" sz="2000" b="1" dirty="0" smtClean="0">
                        <a:solidFill>
                          <a:schemeClr val="bg1"/>
                        </a:solidFill>
                        <a:latin typeface="Helvetica Neue"/>
                        <a:cs typeface="Helvetica Neue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dirty="0" smtClean="0">
                          <a:latin typeface="Helvetica Neue"/>
                          <a:cs typeface="Helvetica Neue"/>
                        </a:rPr>
                        <a:t>Gather all possible</a:t>
                      </a: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 fragments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Score candidates based on input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46998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Select</a:t>
                      </a:r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 </a:t>
                      </a:r>
                    </a:p>
                    <a:p>
                      <a:pPr algn="ctr"/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  <a:latin typeface="Helvetica Neue"/>
                          <a:cs typeface="Helvetica Neue"/>
                        </a:rPr>
                        <a:t>Fragments</a:t>
                      </a:r>
                      <a:endParaRPr lang="en-US" sz="2400" b="1" dirty="0">
                        <a:solidFill>
                          <a:schemeClr val="bg1"/>
                        </a:solidFill>
                        <a:latin typeface="Helvetica Neue"/>
                        <a:cs typeface="Helvetica Neue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Keep the best N fragments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baseline="0" dirty="0" smtClean="0">
                          <a:latin typeface="Helvetica Neue"/>
                          <a:cs typeface="Helvetica Neue"/>
                        </a:rPr>
                        <a:t>Default = 200 per sequence</a:t>
                      </a:r>
                    </a:p>
                    <a:p>
                      <a:pPr marL="374904" indent="-285750">
                        <a:spcBef>
                          <a:spcPts val="0"/>
                        </a:spcBef>
                        <a:buFontTx/>
                        <a:buChar char="•"/>
                      </a:pPr>
                      <a:r>
                        <a:rPr lang="en-US" sz="2000" dirty="0" smtClean="0">
                          <a:latin typeface="Helvetica Neue"/>
                          <a:cs typeface="Helvetica Neue"/>
                        </a:rPr>
                        <a:t>Write to fragment files</a:t>
                      </a:r>
                      <a:endParaRPr lang="en-US" sz="2000" dirty="0">
                        <a:latin typeface="Helvetica Neue"/>
                        <a:cs typeface="Helvetica Neue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661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Making fragments with </a:t>
            </a:r>
            <a:r>
              <a:rPr lang="en-US" dirty="0" err="1" smtClean="0"/>
              <a:t>Robetta</a:t>
            </a:r>
            <a:endParaRPr lang="en-US" dirty="0"/>
          </a:p>
        </p:txBody>
      </p:sp>
      <p:pic>
        <p:nvPicPr>
          <p:cNvPr id="5" name="Picture 4" descr="robetta_front_p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13" y="1088827"/>
            <a:ext cx="3590013" cy="2556313"/>
          </a:xfrm>
          <a:prstGeom prst="rect">
            <a:avLst/>
          </a:prstGeom>
          <a:ln>
            <a:solidFill>
              <a:srgbClr val="A6A6A6"/>
            </a:solidFill>
          </a:ln>
        </p:spPr>
      </p:pic>
      <p:pic>
        <p:nvPicPr>
          <p:cNvPr id="6" name="Picture 5" descr="robetta_submission_p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490" y="1824913"/>
            <a:ext cx="4347068" cy="4379876"/>
          </a:xfrm>
          <a:prstGeom prst="rect">
            <a:avLst/>
          </a:prstGeom>
          <a:ln>
            <a:solidFill>
              <a:srgbClr val="A6A6A6"/>
            </a:solidFill>
          </a:ln>
        </p:spPr>
      </p:pic>
      <p:pic>
        <p:nvPicPr>
          <p:cNvPr id="7" name="Picture 6" descr="robetta_queu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12" y="3803187"/>
            <a:ext cx="3051872" cy="2843149"/>
          </a:xfrm>
          <a:prstGeom prst="rect">
            <a:avLst/>
          </a:prstGeom>
          <a:ln>
            <a:solidFill>
              <a:srgbClr val="A6A6A6"/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>
            <a:off x="3962548" y="2607733"/>
            <a:ext cx="49787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420057" y="5201455"/>
            <a:ext cx="1040366" cy="158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87421" y="1117049"/>
            <a:ext cx="4085268" cy="369332"/>
          </a:xfrm>
          <a:prstGeom prst="rect">
            <a:avLst/>
          </a:prstGeom>
          <a:noFill/>
        </p:spPr>
        <p:txBody>
          <a:bodyPr wrap="square" lIns="91425" tIns="45713" rIns="91425" bIns="45713" rtlCol="0">
            <a:spAutoFit/>
          </a:bodyPr>
          <a:lstStyle/>
          <a:p>
            <a:pPr algn="ctr"/>
            <a:r>
              <a:rPr lang="en-US" u="sng" dirty="0" smtClean="0">
                <a:solidFill>
                  <a:srgbClr val="0000FF"/>
                </a:solidFill>
              </a:rPr>
              <a:t>http://</a:t>
            </a:r>
            <a:r>
              <a:rPr lang="en-US" u="sng" dirty="0" err="1" smtClean="0">
                <a:solidFill>
                  <a:srgbClr val="0000FF"/>
                </a:solidFill>
              </a:rPr>
              <a:t>robetta.bakerlab.org</a:t>
            </a:r>
            <a:r>
              <a:rPr lang="en-US" u="sng" dirty="0" smtClean="0">
                <a:solidFill>
                  <a:srgbClr val="0000FF"/>
                </a:solidFill>
              </a:rPr>
              <a:t>/</a:t>
            </a:r>
            <a:endParaRPr lang="en-US" u="sng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247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Making fragments with the Fragment Picker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dirty="0" smtClean="0">
                <a:latin typeface="Helvetica Neue Light"/>
                <a:cs typeface="Helvetica Neue Light"/>
              </a:rPr>
              <a:t>Using the fragment picker provides more control over fragment generation</a:t>
            </a:r>
            <a:endParaRPr lang="en-US" dirty="0">
              <a:latin typeface="Helvetica Neue Light"/>
              <a:cs typeface="Helvetica Neue Light"/>
            </a:endParaRPr>
          </a:p>
          <a:p>
            <a:pPr>
              <a:spcAft>
                <a:spcPts val="1800"/>
              </a:spcAft>
            </a:pPr>
            <a:r>
              <a:rPr lang="en-US" dirty="0" smtClean="0">
                <a:latin typeface="Helvetica Neue Light"/>
                <a:cs typeface="Helvetica Neue Light"/>
              </a:rPr>
              <a:t>The fragment picker is an application within Rosetta, and is run from the command line</a:t>
            </a:r>
            <a:endParaRPr lang="en-US" dirty="0">
              <a:latin typeface="Helvetica Neue Light"/>
              <a:cs typeface="Helvetica Neue Light"/>
            </a:endParaRPr>
          </a:p>
          <a:p>
            <a:pPr>
              <a:spcAft>
                <a:spcPts val="1800"/>
              </a:spcAft>
            </a:pPr>
            <a:r>
              <a:rPr lang="en-US" dirty="0" smtClean="0">
                <a:latin typeface="Helvetica Neue Light"/>
                <a:cs typeface="Helvetica Neue Light"/>
              </a:rPr>
              <a:t>Output files from </a:t>
            </a:r>
            <a:r>
              <a:rPr lang="en-US" dirty="0" err="1" smtClean="0">
                <a:latin typeface="Helvetica Neue Light"/>
                <a:cs typeface="Helvetica Neue Light"/>
              </a:rPr>
              <a:t>Robetta</a:t>
            </a:r>
            <a:r>
              <a:rPr lang="en-US" dirty="0" smtClean="0">
                <a:latin typeface="Helvetica Neue Light"/>
                <a:cs typeface="Helvetica Neue Light"/>
              </a:rPr>
              <a:t> can be used as preparation files for the fragment picker</a:t>
            </a:r>
          </a:p>
        </p:txBody>
      </p:sp>
    </p:spTree>
    <p:extLst>
      <p:ext uri="{BB962C8B-B14F-4D97-AF65-F5344CB8AC3E}">
        <p14:creationId xmlns:p14="http://schemas.microsoft.com/office/powerpoint/2010/main" val="8537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Rosetta options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42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 building options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-s 4m5y_renum.pdb  </a:t>
            </a:r>
            <a:r>
              <a:rPr lang="en-US" sz="1600" dirty="0" smtClean="0">
                <a:solidFill>
                  <a:schemeClr val="accent3">
                    <a:lumMod val="75000"/>
                  </a:schemeClr>
                </a:solidFill>
              </a:rPr>
              <a:t>#Starting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pdb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 with loops to rebuild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loops:loop_file</a:t>
            </a:r>
            <a:r>
              <a:rPr lang="en-US" sz="1600" dirty="0"/>
              <a:t> 4m5y_.loops </a:t>
            </a:r>
            <a:r>
              <a:rPr lang="en-US" sz="1600" dirty="0" smtClean="0">
                <a:solidFill>
                  <a:srgbClr val="77933C"/>
                </a:solidFill>
              </a:rPr>
              <a:t>#Loop file, defining which loop to rebuild</a:t>
            </a:r>
            <a:endParaRPr lang="en-US" sz="16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loops:extended</a:t>
            </a:r>
            <a:r>
              <a:rPr lang="en-US" sz="1600" dirty="0"/>
              <a:t> true </a:t>
            </a:r>
            <a:r>
              <a:rPr lang="en-US" sz="1600" dirty="0" smtClean="0">
                <a:solidFill>
                  <a:srgbClr val="77933C"/>
                </a:solidFill>
              </a:rPr>
              <a:t>#Force </a:t>
            </a:r>
            <a:r>
              <a:rPr lang="en-US" sz="1600" dirty="0">
                <a:solidFill>
                  <a:srgbClr val="77933C"/>
                </a:solidFill>
              </a:rPr>
              <a:t>phi-psi angles to be set to 180 </a:t>
            </a:r>
            <a:r>
              <a:rPr lang="en-US" sz="1600" dirty="0" smtClean="0">
                <a:solidFill>
                  <a:srgbClr val="77933C"/>
                </a:solidFill>
              </a:rPr>
              <a:t>degrees</a:t>
            </a:r>
            <a:endParaRPr lang="en-US" sz="16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loops:idealize_after_loop_close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#Give </a:t>
            </a:r>
            <a:r>
              <a:rPr lang="en-US" sz="1600" dirty="0">
                <a:solidFill>
                  <a:srgbClr val="77933C"/>
                </a:solidFill>
              </a:rPr>
              <a:t>idealized phi and psi angles after loop </a:t>
            </a:r>
            <a:r>
              <a:rPr lang="en-US" sz="1600" dirty="0" smtClean="0">
                <a:solidFill>
                  <a:srgbClr val="77933C"/>
                </a:solidFill>
              </a:rPr>
              <a:t>is </a:t>
            </a:r>
            <a:r>
              <a:rPr lang="en-US" sz="1600" dirty="0">
                <a:solidFill>
                  <a:srgbClr val="77933C"/>
                </a:solidFill>
              </a:rPr>
              <a:t>closed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loops:relax</a:t>
            </a:r>
            <a:r>
              <a:rPr lang="en-US" sz="1600" dirty="0"/>
              <a:t> </a:t>
            </a:r>
            <a:r>
              <a:rPr lang="en-US" sz="1600" dirty="0" err="1"/>
              <a:t>fastrelax</a:t>
            </a:r>
            <a:r>
              <a:rPr lang="en-US" sz="1600" dirty="0">
                <a:solidFill>
                  <a:srgbClr val="77933C"/>
                </a:solidFill>
              </a:rPr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#Does </a:t>
            </a:r>
            <a:r>
              <a:rPr lang="en-US" sz="1600" dirty="0">
                <a:solidFill>
                  <a:srgbClr val="77933C"/>
                </a:solidFill>
              </a:rPr>
              <a:t>a minimization of the structure in the torsion space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loops:fast</a:t>
            </a:r>
            <a:r>
              <a:rPr lang="en-US" sz="1600" dirty="0"/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#Decreases </a:t>
            </a:r>
            <a:r>
              <a:rPr lang="en-US" sz="1600" dirty="0">
                <a:solidFill>
                  <a:srgbClr val="77933C"/>
                </a:solidFill>
              </a:rPr>
              <a:t>the </a:t>
            </a:r>
            <a:r>
              <a:rPr lang="en-US" sz="1600" dirty="0" err="1">
                <a:solidFill>
                  <a:srgbClr val="77933C"/>
                </a:solidFill>
              </a:rPr>
              <a:t>monte</a:t>
            </a:r>
            <a:r>
              <a:rPr lang="en-US" sz="1600" dirty="0">
                <a:solidFill>
                  <a:srgbClr val="77933C"/>
                </a:solidFill>
              </a:rPr>
              <a:t> </a:t>
            </a:r>
            <a:r>
              <a:rPr lang="en-US" sz="1600" dirty="0" err="1">
                <a:solidFill>
                  <a:srgbClr val="77933C"/>
                </a:solidFill>
              </a:rPr>
              <a:t>carlo</a:t>
            </a:r>
            <a:r>
              <a:rPr lang="en-US" sz="1600" dirty="0">
                <a:solidFill>
                  <a:srgbClr val="77933C"/>
                </a:solidFill>
              </a:rPr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cycles </a:t>
            </a:r>
            <a:r>
              <a:rPr lang="en-US" sz="1600" dirty="0">
                <a:solidFill>
                  <a:srgbClr val="77933C"/>
                </a:solidFill>
              </a:rPr>
              <a:t>of loop rebuilding, </a:t>
            </a:r>
            <a:r>
              <a:rPr lang="en-US" sz="1600" dirty="0" smtClean="0">
                <a:solidFill>
                  <a:srgbClr val="77933C"/>
                </a:solidFill>
              </a:rPr>
              <a:t>decreasing comp time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loops:frag_sizes</a:t>
            </a:r>
            <a:r>
              <a:rPr lang="en-US" sz="1600" dirty="0"/>
              <a:t> 9 3 </a:t>
            </a:r>
            <a:r>
              <a:rPr lang="en-US" sz="1600" dirty="0" smtClean="0"/>
              <a:t>1</a:t>
            </a:r>
            <a:r>
              <a:rPr lang="en-US" sz="1600" dirty="0" smtClean="0">
                <a:solidFill>
                  <a:srgbClr val="77933C"/>
                </a:solidFill>
              </a:rPr>
              <a:t> #Fragment lengths</a:t>
            </a:r>
            <a:endParaRPr lang="en-US" sz="16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loops:frag_files</a:t>
            </a:r>
            <a:r>
              <a:rPr lang="en-US" sz="1600" dirty="0"/>
              <a:t> 4m5y_frags.200.9mers 4m5y_frags.200.3mers none 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loops:remodel</a:t>
            </a:r>
            <a:r>
              <a:rPr lang="en-US" sz="1600" dirty="0"/>
              <a:t> </a:t>
            </a:r>
            <a:r>
              <a:rPr lang="en-US" sz="1600" dirty="0" err="1" smtClean="0"/>
              <a:t>quick_ccd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#Use CCD for coarse loop modeling</a:t>
            </a:r>
            <a:endParaRPr lang="en-US" sz="16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loops:refine</a:t>
            </a:r>
            <a:r>
              <a:rPr lang="en-US" sz="1600" dirty="0"/>
              <a:t> </a:t>
            </a:r>
            <a:r>
              <a:rPr lang="en-US" sz="1600" dirty="0" err="1" smtClean="0"/>
              <a:t>refine_kic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77933C"/>
                </a:solidFill>
              </a:rPr>
              <a:t>#Refine with KIC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score:weights</a:t>
            </a:r>
            <a:r>
              <a:rPr lang="en-US" sz="1600" dirty="0"/>
              <a:t> talaris2014.</a:t>
            </a:r>
            <a:r>
              <a:rPr lang="en-US" sz="1600" dirty="0" smtClean="0"/>
              <a:t>wts</a:t>
            </a:r>
            <a:endParaRPr lang="en-US" sz="1600" dirty="0" smtClean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out:file:fullatom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77933C"/>
                </a:solidFill>
              </a:rPr>
              <a:t>#Output file will be full-atom</a:t>
            </a:r>
          </a:p>
          <a:p>
            <a:pPr marL="0" indent="0">
              <a:buNone/>
            </a:pPr>
            <a:r>
              <a:rPr lang="en-US" sz="1600" dirty="0"/>
              <a:t>-ex1</a:t>
            </a:r>
            <a:r>
              <a:rPr lang="en-US" sz="1600" dirty="0">
                <a:solidFill>
                  <a:srgbClr val="77933C"/>
                </a:solidFill>
              </a:rPr>
              <a:t> #Include extra chi1 </a:t>
            </a:r>
            <a:r>
              <a:rPr lang="en-US" sz="1600" dirty="0" err="1">
                <a:solidFill>
                  <a:srgbClr val="77933C"/>
                </a:solidFill>
              </a:rPr>
              <a:t>rotamers</a:t>
            </a:r>
            <a:endParaRPr lang="en-US" sz="16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1600" dirty="0"/>
              <a:t>-ex2</a:t>
            </a:r>
          </a:p>
          <a:p>
            <a:pPr marL="0" indent="0">
              <a:buNone/>
            </a:pPr>
            <a:r>
              <a:rPr lang="en-US" sz="1600" dirty="0"/>
              <a:t>-</a:t>
            </a:r>
            <a:r>
              <a:rPr lang="en-US" sz="1600" dirty="0" err="1"/>
              <a:t>nstruct</a:t>
            </a:r>
            <a:r>
              <a:rPr lang="en-US" sz="1600" dirty="0"/>
              <a:t> 2</a:t>
            </a:r>
            <a:r>
              <a:rPr lang="en-US" sz="1600" dirty="0" smtClean="0"/>
              <a:t> </a:t>
            </a:r>
            <a:r>
              <a:rPr lang="en-US" sz="1600" dirty="0">
                <a:solidFill>
                  <a:srgbClr val="77933C"/>
                </a:solidFill>
              </a:rPr>
              <a:t>#Number of models to build. 1000 recommended for production runs</a:t>
            </a:r>
          </a:p>
          <a:p>
            <a:pPr marL="0" indent="0">
              <a:buNone/>
            </a:pPr>
            <a:endParaRPr lang="en-US" sz="1600" dirty="0">
              <a:solidFill>
                <a:srgbClr val="7793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64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Rosetta constraint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42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</a:t>
            </a:r>
            <a:r>
              <a:rPr lang="en-US" dirty="0" smtClean="0"/>
              <a:t>combine </a:t>
            </a:r>
            <a:r>
              <a:rPr lang="en-US" dirty="0"/>
              <a:t>e</a:t>
            </a:r>
            <a:r>
              <a:rPr lang="en-US" dirty="0" smtClean="0"/>
              <a:t>xperimental </a:t>
            </a:r>
            <a:r>
              <a:rPr lang="en-US" dirty="0"/>
              <a:t>r</a:t>
            </a:r>
            <a:r>
              <a:rPr lang="en-US" dirty="0" smtClean="0"/>
              <a:t>estraints </a:t>
            </a:r>
            <a:r>
              <a:rPr lang="en-US" dirty="0"/>
              <a:t>with Rosetta?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17039"/>
            <a:ext cx="8169053" cy="4318597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78166" y="6221216"/>
            <a:ext cx="4548087" cy="307762"/>
          </a:xfrm>
          <a:prstGeom prst="rect">
            <a:avLst/>
          </a:prstGeom>
          <a:noFill/>
        </p:spPr>
        <p:txBody>
          <a:bodyPr wrap="square" lIns="91425" tIns="45713" rIns="91425" bIns="45713" rtlCol="0">
            <a:spAutoFit/>
          </a:bodyPr>
          <a:lstStyle/>
          <a:p>
            <a:pPr algn="r"/>
            <a:r>
              <a:rPr lang="en-US" sz="1400" dirty="0" smtClean="0">
                <a:latin typeface="Helvetica Neue"/>
                <a:cs typeface="Helvetica Neue"/>
              </a:rPr>
              <a:t>Jens </a:t>
            </a:r>
            <a:r>
              <a:rPr lang="en-US" sz="1400" dirty="0" err="1" smtClean="0">
                <a:latin typeface="Helvetica Neue"/>
                <a:cs typeface="Helvetica Neue"/>
              </a:rPr>
              <a:t>Meiler</a:t>
            </a:r>
            <a:endParaRPr lang="en-US" sz="1400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196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HCDR3 torso domain conformations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40596" y="1402728"/>
            <a:ext cx="7462814" cy="4291118"/>
            <a:chOff x="840593" y="1720215"/>
            <a:chExt cx="7462814" cy="4291118"/>
          </a:xfrm>
        </p:grpSpPr>
        <p:pic>
          <p:nvPicPr>
            <p:cNvPr id="5" name="Picture 4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593" y="1720215"/>
              <a:ext cx="7462814" cy="4291118"/>
            </a:xfrm>
            <a:prstGeom prst="rect">
              <a:avLst/>
            </a:prstGeom>
            <a:ln>
              <a:noFill/>
            </a:ln>
          </p:spPr>
        </p:pic>
        <p:sp>
          <p:nvSpPr>
            <p:cNvPr id="3" name="Rectangle 2"/>
            <p:cNvSpPr/>
            <p:nvPr/>
          </p:nvSpPr>
          <p:spPr>
            <a:xfrm>
              <a:off x="840593" y="1768263"/>
              <a:ext cx="666750" cy="7514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660900" y="1720215"/>
              <a:ext cx="666750" cy="7514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291170" y="5737251"/>
            <a:ext cx="2264833" cy="369332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Bulged</a:t>
            </a:r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59402" y="5737251"/>
            <a:ext cx="2264833" cy="646307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Non-bulged or</a:t>
            </a:r>
          </a:p>
          <a:p>
            <a:pPr algn="ctr"/>
            <a:r>
              <a:rPr lang="en-US" dirty="0" smtClean="0">
                <a:latin typeface="Helvetica Neue"/>
                <a:cs typeface="Helvetica Neue"/>
              </a:rPr>
              <a:t>extended</a:t>
            </a:r>
          </a:p>
        </p:txBody>
      </p:sp>
    </p:spTree>
    <p:extLst>
      <p:ext uri="{BB962C8B-B14F-4D97-AF65-F5344CB8AC3E}">
        <p14:creationId xmlns:p14="http://schemas.microsoft.com/office/powerpoint/2010/main" val="1992664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Bulged torso structures share similar sequences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3"/>
          <a:stretch/>
        </p:blipFill>
        <p:spPr>
          <a:xfrm>
            <a:off x="457200" y="1957920"/>
            <a:ext cx="5842992" cy="3259664"/>
          </a:xfrm>
          <a:prstGeom prst="rect">
            <a:avLst/>
          </a:prstGeom>
          <a:ln>
            <a:noFill/>
          </a:ln>
        </p:spPr>
      </p:pic>
      <p:grpSp>
        <p:nvGrpSpPr>
          <p:cNvPr id="15" name="Group 14"/>
          <p:cNvGrpSpPr/>
          <p:nvPr/>
        </p:nvGrpSpPr>
        <p:grpSpPr>
          <a:xfrm>
            <a:off x="6352843" y="2107796"/>
            <a:ext cx="2333959" cy="3056868"/>
            <a:chOff x="6352840" y="1885550"/>
            <a:chExt cx="2333959" cy="3056868"/>
          </a:xfrm>
        </p:grpSpPr>
        <p:grpSp>
          <p:nvGrpSpPr>
            <p:cNvPr id="5" name="Group 4"/>
            <p:cNvGrpSpPr/>
            <p:nvPr/>
          </p:nvGrpSpPr>
          <p:grpSpPr>
            <a:xfrm>
              <a:off x="6352840" y="1885550"/>
              <a:ext cx="2333959" cy="3056868"/>
              <a:chOff x="840593" y="1720215"/>
              <a:chExt cx="3276324" cy="4291118"/>
            </a:xfrm>
          </p:grpSpPr>
          <p:pic>
            <p:nvPicPr>
              <p:cNvPr id="6" name="Picture 5"/>
              <p:cNvPicPr/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6098"/>
              <a:stretch/>
            </p:blipFill>
            <p:spPr>
              <a:xfrm>
                <a:off x="840593" y="1720215"/>
                <a:ext cx="3276324" cy="429111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840593" y="1768263"/>
                <a:ext cx="666750" cy="75141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  <a:p>
                <a:pPr algn="ctr"/>
                <a:endParaRPr lang="en-US" dirty="0"/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6461067" y="4302667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Arial"/>
                  <a:cs typeface="Arial"/>
                </a:rPr>
                <a:t>A</a:t>
              </a:r>
              <a:endParaRPr lang="en-US" b="1" dirty="0"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615590" y="3703650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6"/>
                  </a:solidFill>
                  <a:latin typeface="Arial"/>
                  <a:cs typeface="Arial"/>
                </a:rPr>
                <a:t>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33543" y="3136382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E3E575"/>
                  </a:solidFill>
                  <a:latin typeface="Arial"/>
                  <a:cs typeface="Arial"/>
                </a:rPr>
                <a:t>D</a:t>
              </a:r>
              <a:endParaRPr lang="en-US" b="1" dirty="0">
                <a:solidFill>
                  <a:srgbClr val="E3E575"/>
                </a:solidFill>
                <a:latin typeface="Arial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932160" y="3030551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45C447"/>
                  </a:solidFill>
                  <a:latin typeface="Arial"/>
                  <a:cs typeface="Arial"/>
                </a:rPr>
                <a:t>Y</a:t>
              </a:r>
              <a:endParaRPr lang="en-US" b="1" dirty="0">
                <a:solidFill>
                  <a:srgbClr val="45C447"/>
                </a:solidFill>
                <a:latin typeface="Arial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963909" y="3391988"/>
              <a:ext cx="32566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E8FF"/>
                  </a:solidFill>
                  <a:latin typeface="Arial"/>
                  <a:cs typeface="Arial"/>
                </a:rPr>
                <a:t>F</a:t>
              </a:r>
              <a:endParaRPr lang="en-US" b="1" dirty="0">
                <a:solidFill>
                  <a:srgbClr val="00E8FF"/>
                </a:solidFill>
                <a:latin typeface="Arial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241127" y="3739116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3366FF"/>
                  </a:solidFill>
                  <a:latin typeface="Arial"/>
                  <a:cs typeface="Arial"/>
                </a:rPr>
                <a:t>D</a:t>
              </a:r>
              <a:endParaRPr lang="en-US" b="1" dirty="0">
                <a:solidFill>
                  <a:srgbClr val="3366FF"/>
                </a:solidFill>
                <a:latin typeface="Arial"/>
                <a:cs typeface="Arial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66735" y="4434418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660066"/>
                  </a:solidFill>
                  <a:latin typeface="Arial"/>
                  <a:cs typeface="Arial"/>
                </a:rPr>
                <a:t>Y</a:t>
              </a:r>
              <a:endParaRPr lang="en-US" b="1" dirty="0">
                <a:solidFill>
                  <a:srgbClr val="660066"/>
                </a:solidFill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540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Antibodies recognize and bind targets using six complementarity determining region loops</a:t>
            </a:r>
          </a:p>
        </p:txBody>
      </p:sp>
      <p:pic>
        <p:nvPicPr>
          <p:cNvPr id="5" name="Picture 4" descr="CDR_Loops_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t="32296" r="19664" b="10201"/>
          <a:stretch/>
        </p:blipFill>
        <p:spPr>
          <a:xfrm>
            <a:off x="1413738" y="2011567"/>
            <a:ext cx="6316530" cy="48468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6802" y="2928107"/>
            <a:ext cx="992804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Helvetica Neue"/>
                <a:cs typeface="Helvetica Neue"/>
              </a:rPr>
              <a:t>HCDR1</a:t>
            </a:r>
            <a:endParaRPr lang="en-US" b="1" dirty="0">
              <a:solidFill>
                <a:srgbClr val="FF0000"/>
              </a:solidFill>
              <a:latin typeface="Helvetica Neue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46073" y="2543958"/>
            <a:ext cx="992804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6"/>
                </a:solidFill>
                <a:latin typeface="Helvetica Neue"/>
                <a:cs typeface="Helvetica Neue"/>
              </a:rPr>
              <a:t>HCDR2</a:t>
            </a:r>
            <a:endParaRPr lang="en-US" b="1" dirty="0">
              <a:solidFill>
                <a:schemeClr val="accent6"/>
              </a:solidFill>
              <a:latin typeface="Helvetica Neue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81670" y="1679300"/>
            <a:ext cx="992804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33"/>
                </a:solidFill>
                <a:latin typeface="Helvetica Neue"/>
                <a:cs typeface="Helvetica Neue"/>
              </a:rPr>
              <a:t>HCDR3</a:t>
            </a:r>
            <a:endParaRPr lang="en-US" b="1" dirty="0">
              <a:solidFill>
                <a:srgbClr val="FFCC33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02202" y="2447485"/>
            <a:ext cx="958639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4"/>
                </a:solidFill>
                <a:latin typeface="Helvetica Neue"/>
                <a:cs typeface="Helvetica Neue"/>
              </a:rPr>
              <a:t>LCDR3</a:t>
            </a:r>
            <a:endParaRPr lang="en-US" b="1" dirty="0">
              <a:solidFill>
                <a:schemeClr val="accent4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815" y="2426373"/>
            <a:ext cx="958639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D302"/>
                </a:solidFill>
                <a:latin typeface="Helvetica Neue"/>
                <a:cs typeface="Helvetica Neue"/>
              </a:rPr>
              <a:t>LCDR1</a:t>
            </a:r>
            <a:endParaRPr lang="en-US" b="1" dirty="0">
              <a:solidFill>
                <a:srgbClr val="00D302"/>
              </a:solidFill>
              <a:latin typeface="Helvetica Neue"/>
              <a:cs typeface="Helvetica Neu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8381" y="3515158"/>
            <a:ext cx="958639" cy="369332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00FF"/>
                </a:solidFill>
                <a:latin typeface="Helvetica Neue"/>
                <a:cs typeface="Helvetica Neue"/>
              </a:rPr>
              <a:t>LCDR2</a:t>
            </a:r>
            <a:endParaRPr lang="en-US" b="1" dirty="0">
              <a:solidFill>
                <a:srgbClr val="0000FF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50319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 bulged torso sequence motif is germline encoded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66"/>
          <a:stretch/>
        </p:blipFill>
        <p:spPr>
          <a:xfrm>
            <a:off x="685800" y="4335768"/>
            <a:ext cx="7772400" cy="2168680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9"/>
          <a:stretch/>
        </p:blipFill>
        <p:spPr>
          <a:xfrm>
            <a:off x="686927" y="1830915"/>
            <a:ext cx="7770153" cy="2240279"/>
          </a:xfrm>
          <a:prstGeom prst="rect">
            <a:avLst/>
          </a:prstGeom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57200" y="1598086"/>
            <a:ext cx="2249428" cy="369332"/>
          </a:xfrm>
          <a:prstGeom prst="rect">
            <a:avLst/>
          </a:prstGeom>
          <a:solidFill>
            <a:srgbClr val="FFFFFF"/>
          </a:solidFill>
        </p:spPr>
        <p:txBody>
          <a:bodyPr wrap="none" lIns="91416" tIns="45708" rIns="91416" bIns="45708" rtlCol="0">
            <a:spAutoFit/>
          </a:bodyPr>
          <a:lstStyle/>
          <a:p>
            <a:r>
              <a:rPr lang="en-US" b="1" dirty="0" smtClean="0">
                <a:latin typeface="Helvetica Neue"/>
                <a:cs typeface="Helvetica Neue"/>
              </a:rPr>
              <a:t>Bulged Consensus</a:t>
            </a:r>
            <a:endParaRPr lang="en-US" b="1" dirty="0">
              <a:latin typeface="Helvetica Neue"/>
              <a:cs typeface="Helvetica Neu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092357"/>
            <a:ext cx="2480166" cy="369332"/>
          </a:xfrm>
          <a:prstGeom prst="rect">
            <a:avLst/>
          </a:prstGeom>
          <a:solidFill>
            <a:srgbClr val="FFFFFF"/>
          </a:solidFill>
        </p:spPr>
        <p:txBody>
          <a:bodyPr wrap="none" lIns="91416" tIns="45708" rIns="91416" bIns="45708" rtlCol="0">
            <a:spAutoFit/>
          </a:bodyPr>
          <a:lstStyle/>
          <a:p>
            <a:r>
              <a:rPr lang="en-US" b="1" dirty="0" smtClean="0">
                <a:latin typeface="Helvetica Neue"/>
                <a:cs typeface="Helvetica Neue"/>
              </a:rPr>
              <a:t>Germline Consensus</a:t>
            </a:r>
            <a:endParaRPr lang="en-US" b="1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50342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HCDR3 torso domain conformations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40596" y="1402728"/>
            <a:ext cx="7462814" cy="4291118"/>
            <a:chOff x="840593" y="1720215"/>
            <a:chExt cx="7462814" cy="4291118"/>
          </a:xfrm>
        </p:grpSpPr>
        <p:pic>
          <p:nvPicPr>
            <p:cNvPr id="5" name="Picture 4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593" y="1720215"/>
              <a:ext cx="7462814" cy="4291118"/>
            </a:xfrm>
            <a:prstGeom prst="rect">
              <a:avLst/>
            </a:prstGeom>
            <a:ln>
              <a:noFill/>
            </a:ln>
          </p:spPr>
        </p:pic>
        <p:sp>
          <p:nvSpPr>
            <p:cNvPr id="3" name="Rectangle 2"/>
            <p:cNvSpPr/>
            <p:nvPr/>
          </p:nvSpPr>
          <p:spPr>
            <a:xfrm>
              <a:off x="840593" y="1768263"/>
              <a:ext cx="666750" cy="7514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660900" y="1720215"/>
              <a:ext cx="666750" cy="75141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291170" y="5737251"/>
            <a:ext cx="2264833" cy="369332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Bulged</a:t>
            </a:r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59402" y="5737251"/>
            <a:ext cx="2264833" cy="646307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Non-bulged or</a:t>
            </a:r>
          </a:p>
          <a:p>
            <a:pPr algn="ctr"/>
            <a:r>
              <a:rPr lang="en-US" dirty="0" smtClean="0">
                <a:latin typeface="Helvetica Neue"/>
                <a:cs typeface="Helvetica Neue"/>
              </a:rPr>
              <a:t>extended</a:t>
            </a:r>
          </a:p>
        </p:txBody>
      </p:sp>
    </p:spTree>
    <p:extLst>
      <p:ext uri="{BB962C8B-B14F-4D97-AF65-F5344CB8AC3E}">
        <p14:creationId xmlns:p14="http://schemas.microsoft.com/office/powerpoint/2010/main" val="3639054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Protein backbone structure</a:t>
            </a:r>
            <a:endParaRPr lang="en-US" sz="3600" dirty="0"/>
          </a:p>
        </p:txBody>
      </p:sp>
      <p:grpSp>
        <p:nvGrpSpPr>
          <p:cNvPr id="124" name="Group 123"/>
          <p:cNvGrpSpPr/>
          <p:nvPr/>
        </p:nvGrpSpPr>
        <p:grpSpPr>
          <a:xfrm>
            <a:off x="815625" y="1351956"/>
            <a:ext cx="1891156" cy="4976579"/>
            <a:chOff x="1237356" y="1417636"/>
            <a:chExt cx="1891156" cy="4976579"/>
          </a:xfrm>
        </p:grpSpPr>
        <p:grpSp>
          <p:nvGrpSpPr>
            <p:cNvPr id="125" name="Group 124"/>
            <p:cNvGrpSpPr/>
            <p:nvPr/>
          </p:nvGrpSpPr>
          <p:grpSpPr>
            <a:xfrm rot="5400000">
              <a:off x="-333786" y="3000840"/>
              <a:ext cx="4976579" cy="1810172"/>
              <a:chOff x="1172498" y="1597744"/>
              <a:chExt cx="5722489" cy="2081488"/>
            </a:xfrm>
          </p:grpSpPr>
          <p:cxnSp>
            <p:nvCxnSpPr>
              <p:cNvPr id="130" name="Straight Connector 129"/>
              <p:cNvCxnSpPr>
                <a:stCxn id="140" idx="0"/>
                <a:endCxn id="139" idx="4"/>
              </p:cNvCxnSpPr>
              <p:nvPr/>
            </p:nvCxnSpPr>
            <p:spPr>
              <a:xfrm flipV="1">
                <a:off x="2482974" y="3028992"/>
                <a:ext cx="0" cy="284480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>
                <a:stCxn id="143" idx="0"/>
                <a:endCxn id="147" idx="4"/>
              </p:cNvCxnSpPr>
              <p:nvPr/>
            </p:nvCxnSpPr>
            <p:spPr>
              <a:xfrm flipH="1" flipV="1">
                <a:off x="4235038" y="1963504"/>
                <a:ext cx="530" cy="270552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>
                <a:stCxn id="146" idx="7"/>
                <a:endCxn id="148" idx="3"/>
              </p:cNvCxnSpPr>
              <p:nvPr/>
            </p:nvCxnSpPr>
            <p:spPr>
              <a:xfrm flipV="1">
                <a:off x="6222910" y="2542861"/>
                <a:ext cx="359882" cy="172461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>
                <a:stCxn id="157" idx="0"/>
                <a:endCxn id="146" idx="4"/>
              </p:cNvCxnSpPr>
              <p:nvPr/>
            </p:nvCxnSpPr>
            <p:spPr>
              <a:xfrm flipV="1">
                <a:off x="6093594" y="3027518"/>
                <a:ext cx="0" cy="285954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>
                <a:stCxn id="145" idx="0"/>
                <a:endCxn id="160" idx="4"/>
              </p:cNvCxnSpPr>
              <p:nvPr/>
            </p:nvCxnSpPr>
            <p:spPr>
              <a:xfrm flipV="1">
                <a:off x="5434019" y="1963504"/>
                <a:ext cx="0" cy="272627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>
                <a:stCxn id="142" idx="4"/>
                <a:endCxn id="159" idx="0"/>
              </p:cNvCxnSpPr>
              <p:nvPr/>
            </p:nvCxnSpPr>
            <p:spPr>
              <a:xfrm>
                <a:off x="3653189" y="3028992"/>
                <a:ext cx="0" cy="284480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>
                <a:stCxn id="138" idx="0"/>
                <a:endCxn id="158" idx="4"/>
              </p:cNvCxnSpPr>
              <p:nvPr/>
            </p:nvCxnSpPr>
            <p:spPr>
              <a:xfrm flipV="1">
                <a:off x="1885893" y="1963504"/>
                <a:ext cx="0" cy="270552"/>
              </a:xfrm>
              <a:prstGeom prst="line">
                <a:avLst/>
              </a:prstGeom>
              <a:ln w="28575" cmpd="sng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7" name="Oval 136"/>
              <p:cNvSpPr/>
              <p:nvPr/>
            </p:nvSpPr>
            <p:spPr>
              <a:xfrm>
                <a:off x="1172498" y="2663232"/>
                <a:ext cx="365760" cy="365760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N</a:t>
                </a:r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1703013" y="2234056"/>
                <a:ext cx="365760" cy="36576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lIns="0" rIns="0" rtlCol="0" anchor="ctr"/>
              <a:lstStyle/>
              <a:p>
                <a:pPr algn="ctr"/>
                <a:r>
                  <a:rPr lang="en-US" sz="1000" dirty="0" smtClean="0"/>
                  <a:t>Cα</a:t>
                </a:r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2300094" y="2663232"/>
                <a:ext cx="365760" cy="36576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/>
                  <a:t>C</a:t>
                </a:r>
                <a:endParaRPr lang="en-US" sz="1000" dirty="0" smtClean="0"/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2300094" y="3313472"/>
                <a:ext cx="365760" cy="365760"/>
              </a:xfrm>
              <a:prstGeom prst="ellipse">
                <a:avLst/>
              </a:prstGeom>
              <a:solidFill>
                <a:srgbClr val="FF3434"/>
              </a:solidFill>
              <a:ln>
                <a:solidFill>
                  <a:srgbClr val="A801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O</a:t>
                </a:r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2869102" y="2234056"/>
                <a:ext cx="365760" cy="365760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N</a:t>
                </a:r>
              </a:p>
            </p:txBody>
          </p:sp>
          <p:sp>
            <p:nvSpPr>
              <p:cNvPr id="142" name="Oval 141"/>
              <p:cNvSpPr/>
              <p:nvPr/>
            </p:nvSpPr>
            <p:spPr>
              <a:xfrm>
                <a:off x="3470309" y="2663232"/>
                <a:ext cx="365760" cy="365760"/>
              </a:xfrm>
              <a:prstGeom prst="ellipse">
                <a:avLst/>
              </a:prstGeom>
              <a:solidFill>
                <a:srgbClr val="16FF00"/>
              </a:solidFill>
              <a:ln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lIns="0" rIns="0" rtlCol="0" anchor="ctr"/>
              <a:lstStyle/>
              <a:p>
                <a:pPr algn="ctr"/>
                <a:r>
                  <a:rPr lang="en-US" sz="1000" dirty="0" smtClean="0">
                    <a:solidFill>
                      <a:srgbClr val="000000"/>
                    </a:solidFill>
                  </a:rPr>
                  <a:t>Cα</a:t>
                </a:r>
              </a:p>
            </p:txBody>
          </p:sp>
          <p:sp>
            <p:nvSpPr>
              <p:cNvPr id="143" name="Oval 142"/>
              <p:cNvSpPr/>
              <p:nvPr/>
            </p:nvSpPr>
            <p:spPr>
              <a:xfrm>
                <a:off x="4052688" y="2234056"/>
                <a:ext cx="365760" cy="365760"/>
              </a:xfrm>
              <a:prstGeom prst="ellipse">
                <a:avLst/>
              </a:prstGeom>
              <a:solidFill>
                <a:srgbClr val="16FF00"/>
              </a:solidFill>
              <a:ln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>
                    <a:solidFill>
                      <a:srgbClr val="000000"/>
                    </a:solidFill>
                  </a:rPr>
                  <a:t>C</a:t>
                </a:r>
                <a:endParaRPr lang="en-US" sz="1000" dirty="0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" name="Oval 143"/>
              <p:cNvSpPr/>
              <p:nvPr/>
            </p:nvSpPr>
            <p:spPr>
              <a:xfrm>
                <a:off x="4648320" y="2663232"/>
                <a:ext cx="365760" cy="365760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N</a:t>
                </a:r>
              </a:p>
            </p:txBody>
          </p:sp>
          <p:sp>
            <p:nvSpPr>
              <p:cNvPr id="145" name="Oval 144"/>
              <p:cNvSpPr/>
              <p:nvPr/>
            </p:nvSpPr>
            <p:spPr>
              <a:xfrm>
                <a:off x="5251139" y="2236131"/>
                <a:ext cx="365760" cy="36576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lIns="0" rIns="0" rtlCol="0" anchor="ctr"/>
              <a:lstStyle/>
              <a:p>
                <a:pPr algn="ctr"/>
                <a:r>
                  <a:rPr lang="en-US" sz="1000" dirty="0" smtClean="0"/>
                  <a:t>Cα</a:t>
                </a:r>
              </a:p>
            </p:txBody>
          </p:sp>
          <p:sp>
            <p:nvSpPr>
              <p:cNvPr id="146" name="Oval 145"/>
              <p:cNvSpPr/>
              <p:nvPr/>
            </p:nvSpPr>
            <p:spPr>
              <a:xfrm>
                <a:off x="5910714" y="2661758"/>
                <a:ext cx="365760" cy="365760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/>
                  <a:t>C</a:t>
                </a:r>
                <a:endParaRPr lang="en-US" sz="1000" dirty="0" smtClean="0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4052158" y="1597744"/>
                <a:ext cx="365760" cy="365760"/>
              </a:xfrm>
              <a:prstGeom prst="ellipse">
                <a:avLst/>
              </a:prstGeom>
              <a:solidFill>
                <a:srgbClr val="FF3434"/>
              </a:solidFill>
              <a:ln>
                <a:solidFill>
                  <a:srgbClr val="A801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O</a:t>
                </a:r>
              </a:p>
            </p:txBody>
          </p:sp>
          <p:sp>
            <p:nvSpPr>
              <p:cNvPr id="148" name="Oval 147"/>
              <p:cNvSpPr/>
              <p:nvPr/>
            </p:nvSpPr>
            <p:spPr>
              <a:xfrm>
                <a:off x="6529227" y="2230666"/>
                <a:ext cx="365760" cy="365760"/>
              </a:xfrm>
              <a:prstGeom prst="ellipse">
                <a:avLst/>
              </a:prstGeom>
              <a:solidFill>
                <a:srgbClr val="FF3434"/>
              </a:solidFill>
              <a:ln>
                <a:solidFill>
                  <a:srgbClr val="A801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OH</a:t>
                </a:r>
              </a:p>
            </p:txBody>
          </p:sp>
          <p:cxnSp>
            <p:nvCxnSpPr>
              <p:cNvPr id="149" name="Straight Connector 148"/>
              <p:cNvCxnSpPr>
                <a:stCxn id="137" idx="7"/>
                <a:endCxn id="138" idx="3"/>
              </p:cNvCxnSpPr>
              <p:nvPr/>
            </p:nvCxnSpPr>
            <p:spPr>
              <a:xfrm flipV="1">
                <a:off x="1484694" y="2546252"/>
                <a:ext cx="271883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>
                <a:stCxn id="139" idx="1"/>
                <a:endCxn id="138" idx="5"/>
              </p:cNvCxnSpPr>
              <p:nvPr/>
            </p:nvCxnSpPr>
            <p:spPr>
              <a:xfrm flipH="1" flipV="1">
                <a:off x="2015209" y="2546252"/>
                <a:ext cx="338449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>
                <a:stCxn id="141" idx="3"/>
                <a:endCxn id="139" idx="7"/>
              </p:cNvCxnSpPr>
              <p:nvPr/>
            </p:nvCxnSpPr>
            <p:spPr>
              <a:xfrm flipH="1">
                <a:off x="2612290" y="2546252"/>
                <a:ext cx="310376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>
                <a:stCxn id="141" idx="5"/>
                <a:endCxn id="142" idx="1"/>
              </p:cNvCxnSpPr>
              <p:nvPr/>
            </p:nvCxnSpPr>
            <p:spPr>
              <a:xfrm>
                <a:off x="3181298" y="2546252"/>
                <a:ext cx="342575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>
                <a:stCxn id="142" idx="7"/>
                <a:endCxn id="143" idx="3"/>
              </p:cNvCxnSpPr>
              <p:nvPr/>
            </p:nvCxnSpPr>
            <p:spPr>
              <a:xfrm flipV="1">
                <a:off x="3782505" y="2546252"/>
                <a:ext cx="323747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>
                <a:stCxn id="143" idx="5"/>
                <a:endCxn id="144" idx="1"/>
              </p:cNvCxnSpPr>
              <p:nvPr/>
            </p:nvCxnSpPr>
            <p:spPr>
              <a:xfrm>
                <a:off x="4364884" y="2546252"/>
                <a:ext cx="337000" cy="170544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/>
              <p:cNvCxnSpPr>
                <a:stCxn id="144" idx="7"/>
                <a:endCxn id="145" idx="3"/>
              </p:cNvCxnSpPr>
              <p:nvPr/>
            </p:nvCxnSpPr>
            <p:spPr>
              <a:xfrm flipV="1">
                <a:off x="4960516" y="2548327"/>
                <a:ext cx="344187" cy="168469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/>
              <p:cNvCxnSpPr>
                <a:stCxn id="145" idx="5"/>
                <a:endCxn id="146" idx="1"/>
              </p:cNvCxnSpPr>
              <p:nvPr/>
            </p:nvCxnSpPr>
            <p:spPr>
              <a:xfrm>
                <a:off x="5563335" y="2548327"/>
                <a:ext cx="400943" cy="166995"/>
              </a:xfrm>
              <a:prstGeom prst="line">
                <a:avLst/>
              </a:prstGeom>
              <a:ln w="28575" cmpd="sng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7" name="Oval 156"/>
              <p:cNvSpPr/>
              <p:nvPr/>
            </p:nvSpPr>
            <p:spPr>
              <a:xfrm>
                <a:off x="5910714" y="3313472"/>
                <a:ext cx="365760" cy="365760"/>
              </a:xfrm>
              <a:prstGeom prst="ellipse">
                <a:avLst/>
              </a:prstGeom>
              <a:solidFill>
                <a:srgbClr val="FF3434"/>
              </a:solidFill>
              <a:ln>
                <a:solidFill>
                  <a:srgbClr val="A8010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/>
                  <a:t>O</a:t>
                </a:r>
              </a:p>
            </p:txBody>
          </p:sp>
          <p:sp>
            <p:nvSpPr>
              <p:cNvPr id="158" name="Oval 157"/>
              <p:cNvSpPr/>
              <p:nvPr/>
            </p:nvSpPr>
            <p:spPr>
              <a:xfrm>
                <a:off x="1703013" y="1597744"/>
                <a:ext cx="365760" cy="3657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A6A6A6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</a:t>
                </a:r>
                <a:endParaRPr lang="en-US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3470309" y="3313472"/>
                <a:ext cx="365760" cy="3657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A6A6A6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</a:t>
                </a:r>
              </a:p>
            </p:txBody>
          </p:sp>
          <p:sp>
            <p:nvSpPr>
              <p:cNvPr id="160" name="Oval 159"/>
              <p:cNvSpPr/>
              <p:nvPr/>
            </p:nvSpPr>
            <p:spPr>
              <a:xfrm>
                <a:off x="5251139" y="1597744"/>
                <a:ext cx="365760" cy="3657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A6A6A6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vert="vert270" wrap="none" rtlCol="0" anchor="ctr"/>
              <a:lstStyle/>
              <a:p>
                <a:pPr algn="ctr"/>
                <a:r>
                  <a:rPr lang="en-US" sz="1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</a:t>
                </a:r>
              </a:p>
            </p:txBody>
          </p:sp>
        </p:grpSp>
        <p:sp>
          <p:nvSpPr>
            <p:cNvPr id="126" name="Circular Arrow 125"/>
            <p:cNvSpPr/>
            <p:nvPr/>
          </p:nvSpPr>
          <p:spPr>
            <a:xfrm rot="13006501">
              <a:off x="2009873" y="3037733"/>
              <a:ext cx="383595" cy="394510"/>
            </a:xfrm>
            <a:prstGeom prst="circularArrow">
              <a:avLst>
                <a:gd name="adj1" fmla="val 12976"/>
                <a:gd name="adj2" fmla="val 1951149"/>
                <a:gd name="adj3" fmla="val 19743559"/>
                <a:gd name="adj4" fmla="val 10192700"/>
                <a:gd name="adj5" fmla="val 19413"/>
              </a:avLst>
            </a:prstGeom>
            <a:solidFill>
              <a:schemeClr val="tx1"/>
            </a:solidFill>
            <a:ln w="9525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7" name="Circular Arrow 126"/>
            <p:cNvSpPr/>
            <p:nvPr/>
          </p:nvSpPr>
          <p:spPr>
            <a:xfrm rot="20274325">
              <a:off x="2012712" y="3700871"/>
              <a:ext cx="383595" cy="394510"/>
            </a:xfrm>
            <a:prstGeom prst="circularArrow">
              <a:avLst>
                <a:gd name="adj1" fmla="val 12976"/>
                <a:gd name="adj2" fmla="val 1951149"/>
                <a:gd name="adj3" fmla="val 19743559"/>
                <a:gd name="adj4" fmla="val 10192700"/>
                <a:gd name="adj5" fmla="val 19413"/>
              </a:avLst>
            </a:prstGeom>
            <a:solidFill>
              <a:schemeClr val="tx1"/>
            </a:solidFill>
            <a:ln w="9525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237356" y="2950715"/>
              <a:ext cx="825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err="1" smtClean="0"/>
                <a:t>Φ</a:t>
              </a:r>
              <a:r>
                <a:rPr lang="en-US" sz="1600" dirty="0" smtClean="0"/>
                <a:t> (phi)</a:t>
              </a:r>
              <a:endParaRPr lang="en-US" sz="16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2303012" y="3501690"/>
              <a:ext cx="825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 smtClean="0"/>
                <a:t>Ψ</a:t>
              </a:r>
              <a:r>
                <a:rPr lang="en-US" sz="1600" dirty="0" smtClean="0"/>
                <a:t> (psi)</a:t>
              </a:r>
              <a:endParaRPr lang="en-US" sz="16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772181" y="2078319"/>
            <a:ext cx="4641844" cy="3392490"/>
            <a:chOff x="3784972" y="1859836"/>
            <a:chExt cx="4641844" cy="3392490"/>
          </a:xfrm>
        </p:grpSpPr>
        <p:pic>
          <p:nvPicPr>
            <p:cNvPr id="6" name="Picture 5" descr="dihedral1A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940" t="22712" r="36961" b="22977"/>
            <a:stretch/>
          </p:blipFill>
          <p:spPr>
            <a:xfrm>
              <a:off x="3784972" y="1859836"/>
              <a:ext cx="2173799" cy="3392490"/>
            </a:xfrm>
            <a:prstGeom prst="rect">
              <a:avLst/>
            </a:prstGeom>
          </p:spPr>
        </p:pic>
        <p:pic>
          <p:nvPicPr>
            <p:cNvPr id="7" name="Picture 6" descr="dihedral2A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077" t="22711" r="30951" b="22978"/>
            <a:stretch/>
          </p:blipFill>
          <p:spPr>
            <a:xfrm>
              <a:off x="5812227" y="1859902"/>
              <a:ext cx="2614589" cy="339242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3" name="TextBox 42"/>
          <p:cNvSpPr txBox="1"/>
          <p:nvPr/>
        </p:nvSpPr>
        <p:spPr>
          <a:xfrm>
            <a:off x="3596319" y="5561681"/>
            <a:ext cx="2264833" cy="369332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Bulged</a:t>
            </a:r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008086" y="5423194"/>
            <a:ext cx="2264833" cy="646307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/>
          <a:p>
            <a:pPr algn="ctr"/>
            <a:r>
              <a:rPr lang="en-US" dirty="0" smtClean="0">
                <a:latin typeface="Helvetica Neue"/>
                <a:cs typeface="Helvetica Neue"/>
              </a:rPr>
              <a:t>Non-bulged or</a:t>
            </a:r>
          </a:p>
          <a:p>
            <a:pPr algn="ctr"/>
            <a:r>
              <a:rPr lang="en-US" dirty="0" smtClean="0">
                <a:latin typeface="Helvetica Neue"/>
                <a:cs typeface="Helvetica Neue"/>
              </a:rPr>
              <a:t>extended</a:t>
            </a:r>
          </a:p>
        </p:txBody>
      </p:sp>
    </p:spTree>
    <p:extLst>
      <p:ext uri="{BB962C8B-B14F-4D97-AF65-F5344CB8AC3E}">
        <p14:creationId xmlns:p14="http://schemas.microsoft.com/office/powerpoint/2010/main" val="3538870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Bulged and non-bulged dihedral angle measurements differ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17714" y="1417638"/>
            <a:ext cx="8469086" cy="4603367"/>
            <a:chOff x="228600" y="1512147"/>
            <a:chExt cx="8892540" cy="4910258"/>
          </a:xfrm>
        </p:grpSpPr>
        <p:pic>
          <p:nvPicPr>
            <p:cNvPr id="6" name="Picture 5" descr="Figure2_New.eps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238" r="3009" b="54380"/>
            <a:stretch/>
          </p:blipFill>
          <p:spPr>
            <a:xfrm>
              <a:off x="228600" y="3677933"/>
              <a:ext cx="2679021" cy="2260537"/>
            </a:xfrm>
            <a:prstGeom prst="rect">
              <a:avLst/>
            </a:prstGeom>
          </p:spPr>
        </p:pic>
        <p:pic>
          <p:nvPicPr>
            <p:cNvPr id="10" name="Picture 9" descr="Figure2_New.eps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510" t="50236" r="27900"/>
            <a:stretch/>
          </p:blipFill>
          <p:spPr>
            <a:xfrm>
              <a:off x="7049967" y="3472562"/>
              <a:ext cx="2071173" cy="2465908"/>
            </a:xfrm>
            <a:prstGeom prst="rect">
              <a:avLst/>
            </a:prstGeom>
          </p:spPr>
        </p:pic>
        <p:pic>
          <p:nvPicPr>
            <p:cNvPr id="11" name="Picture 10" descr="Figure2_New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84" t="50236" r="53026"/>
            <a:stretch/>
          </p:blipFill>
          <p:spPr>
            <a:xfrm>
              <a:off x="4978794" y="3472562"/>
              <a:ext cx="2071173" cy="2465908"/>
            </a:xfrm>
            <a:prstGeom prst="rect">
              <a:avLst/>
            </a:prstGeom>
          </p:spPr>
        </p:pic>
        <p:pic>
          <p:nvPicPr>
            <p:cNvPr id="12" name="Picture 11" descr="Figure2_New.eps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9" t="52391" r="77248"/>
            <a:stretch/>
          </p:blipFill>
          <p:spPr>
            <a:xfrm>
              <a:off x="2907621" y="3579374"/>
              <a:ext cx="2116260" cy="2359095"/>
            </a:xfrm>
            <a:prstGeom prst="rect">
              <a:avLst/>
            </a:prstGeom>
          </p:spPr>
        </p:pic>
        <p:pic>
          <p:nvPicPr>
            <p:cNvPr id="3" name="Picture 2" descr="Figure2_New.eps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248" b="54159"/>
            <a:stretch/>
          </p:blipFill>
          <p:spPr>
            <a:xfrm>
              <a:off x="228600" y="1512147"/>
              <a:ext cx="2679021" cy="2271498"/>
            </a:xfrm>
            <a:prstGeom prst="rect">
              <a:avLst/>
            </a:prstGeom>
          </p:spPr>
        </p:pic>
        <p:pic>
          <p:nvPicPr>
            <p:cNvPr id="4" name="Picture 3" descr="Figure2_New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84" r="53026" b="54159"/>
            <a:stretch/>
          </p:blipFill>
          <p:spPr>
            <a:xfrm>
              <a:off x="2907621" y="1512147"/>
              <a:ext cx="2071173" cy="2271498"/>
            </a:xfrm>
            <a:prstGeom prst="rect">
              <a:avLst/>
            </a:prstGeom>
          </p:spPr>
        </p:pic>
        <p:pic>
          <p:nvPicPr>
            <p:cNvPr id="5" name="Picture 4" descr="Figure2_New.eps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510" r="27900" b="56293"/>
            <a:stretch/>
          </p:blipFill>
          <p:spPr>
            <a:xfrm>
              <a:off x="4978794" y="1512148"/>
              <a:ext cx="2071173" cy="2165786"/>
            </a:xfrm>
            <a:prstGeom prst="rect">
              <a:avLst/>
            </a:prstGeom>
          </p:spPr>
        </p:pic>
        <p:pic>
          <p:nvPicPr>
            <p:cNvPr id="7" name="Picture 6" descr="Figure2_New.eps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90" t="63858" r="13205" b="28725"/>
            <a:stretch/>
          </p:blipFill>
          <p:spPr>
            <a:xfrm>
              <a:off x="7238254" y="5883549"/>
              <a:ext cx="1882886" cy="538856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/>
          <a:srcRect l="3728" t="3899" r="78938" b="64874"/>
          <a:stretch/>
        </p:blipFill>
        <p:spPr>
          <a:xfrm>
            <a:off x="7013100" y="1577421"/>
            <a:ext cx="1617955" cy="187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33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Rosetta uses knowledge-based restraints to restrict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4" y="1600200"/>
            <a:ext cx="8229599" cy="17695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Rosetta constraint </a:t>
            </a:r>
            <a:r>
              <a:rPr lang="en-US" sz="2400" dirty="0"/>
              <a:t>files apply a score penalty to models that break defined rules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17905" y="3530602"/>
            <a:ext cx="5308190" cy="2878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vert="horz" lIns="91416" tIns="45708" rIns="91416" bIns="45708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95  N 96  CA 96  C 96  CIRCULARHARMONIC -2.5 0.2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96  N 97  CA 97  C 97  CIRCULARHARMONIC -1.7 0.3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97  N 98  CA 98  C 98  CIRCULARHARMONIC -1.8 0.6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121 N 122 CA 122 C 122 CIRCULARHARMONIC -2.0 0.8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122 N 123 CA 123 C 123 CIRCULARHARMONIC -1.7 0.5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123 N 124 CA 124 C 124 CIRCULARHARMONIC -1.5 0.3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C 124 N 125 CA 125 C 125 CIRCULARHARMONIC -2.3 0.4</a:t>
            </a:r>
          </a:p>
          <a:p>
            <a:pPr marL="0" indent="0">
              <a:buNone/>
            </a:pPr>
            <a:endParaRPr lang="en-US" sz="10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96  CA 96  C 96  N 97  CIRCULARHARMONIC  2.6 0.2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97  CA 97  C 97  N 98  CIRCULARHARMONIC  2.5 0.2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98  CA 98  C 98  N 99  CIRCULARHARMONIC  2.4 0.5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122 CA 122 C 122 N 123 CIRCULARHARMONIC  2.8 0.5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123 CA 123 C 123 N 124 CIRCULARHARMONIC  1.8 0.3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124 CA 124 C 124 N 125 CIRCULARHARMONIC -0.6 0.5</a:t>
            </a:r>
          </a:p>
          <a:p>
            <a:pPr marL="0" indent="0">
              <a:buNone/>
            </a:pPr>
            <a:r>
              <a:rPr lang="en-US" sz="1000" b="1" dirty="0">
                <a:latin typeface="Courier New"/>
                <a:cs typeface="Courier New"/>
              </a:rPr>
              <a:t>Dihedral N 125 CA 125 C 125 N 126 CIRCULARHARMONIC  2.3 0.3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37" y="2611213"/>
            <a:ext cx="4490927" cy="61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65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Additional loop building options needed to apply restraints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818869"/>
            <a:ext cx="8229600" cy="43072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-</a:t>
            </a:r>
            <a:r>
              <a:rPr lang="en-US" sz="2000" dirty="0" err="1"/>
              <a:t>score:weights</a:t>
            </a:r>
            <a:r>
              <a:rPr lang="en-US" sz="2000" dirty="0"/>
              <a:t> talaris2014.wts</a:t>
            </a:r>
          </a:p>
          <a:p>
            <a:pPr marL="0" indent="0">
              <a:buNone/>
            </a:pPr>
            <a:r>
              <a:rPr lang="en-US" sz="2000" dirty="0"/>
              <a:t>-</a:t>
            </a:r>
            <a:r>
              <a:rPr lang="en-US" sz="2000" dirty="0" err="1"/>
              <a:t>score:patch</a:t>
            </a:r>
            <a:r>
              <a:rPr lang="en-US" sz="2000" dirty="0"/>
              <a:t> </a:t>
            </a:r>
            <a:r>
              <a:rPr lang="en-US" sz="2000" dirty="0" err="1" smtClean="0"/>
              <a:t>dihedral_cst.wts_patch</a:t>
            </a:r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</a:rPr>
              <a:t>#Patch to turn on dihedral term</a:t>
            </a:r>
          </a:p>
          <a:p>
            <a:pPr marL="0" indent="0"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constraints:cst_file</a:t>
            </a:r>
            <a:r>
              <a:rPr lang="en-US" sz="2000" dirty="0" smtClean="0"/>
              <a:t> 4m5y_bulged.constraints </a:t>
            </a:r>
            <a:r>
              <a:rPr lang="en-US" sz="2000" dirty="0" smtClean="0">
                <a:solidFill>
                  <a:srgbClr val="77933C"/>
                </a:solidFill>
              </a:rPr>
              <a:t>#Your restraints file</a:t>
            </a:r>
          </a:p>
          <a:p>
            <a:pPr marL="0" indent="0">
              <a:buNone/>
            </a:pPr>
            <a:r>
              <a:rPr lang="en-US" sz="2000" dirty="0" smtClean="0"/>
              <a:t>-</a:t>
            </a:r>
            <a:r>
              <a:rPr lang="en-US" sz="2000" dirty="0" err="1"/>
              <a:t>constraints:cst_weight</a:t>
            </a:r>
            <a:r>
              <a:rPr lang="en-US" sz="2000" dirty="0"/>
              <a:t> </a:t>
            </a:r>
            <a:r>
              <a:rPr lang="en-US" sz="2000" dirty="0" smtClean="0"/>
              <a:t>1 </a:t>
            </a:r>
            <a:r>
              <a:rPr lang="en-US" sz="2000" dirty="0" smtClean="0">
                <a:solidFill>
                  <a:srgbClr val="77933C"/>
                </a:solidFill>
              </a:rPr>
              <a:t>#Weight all of the constraints by 1</a:t>
            </a:r>
            <a:endParaRPr lang="en-US" sz="2000" dirty="0">
              <a:solidFill>
                <a:srgbClr val="77933C"/>
              </a:solidFill>
            </a:endParaRPr>
          </a:p>
          <a:p>
            <a:pPr marL="0" indent="0">
              <a:buNone/>
            </a:pPr>
            <a:r>
              <a:rPr lang="en-US" sz="2000" dirty="0"/>
              <a:t>-</a:t>
            </a:r>
            <a:r>
              <a:rPr lang="en-US" sz="2000" dirty="0" err="1"/>
              <a:t>constraints:viol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-</a:t>
            </a:r>
            <a:r>
              <a:rPr lang="en-US" sz="2000" dirty="0" err="1"/>
              <a:t>constraints:viol_level</a:t>
            </a:r>
            <a:r>
              <a:rPr lang="en-US" sz="2000" dirty="0"/>
              <a:t> 101</a:t>
            </a:r>
          </a:p>
        </p:txBody>
      </p:sp>
    </p:spTree>
    <p:extLst>
      <p:ext uri="{BB962C8B-B14F-4D97-AF65-F5344CB8AC3E}">
        <p14:creationId xmlns:p14="http://schemas.microsoft.com/office/powerpoint/2010/main" val="230849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Analyzing your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87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g5z_nocons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25" y="1876935"/>
            <a:ext cx="6205150" cy="3739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Analyzing Rosetta HCDR3 modeling results: score vs. </a:t>
            </a:r>
            <a:r>
              <a:rPr lang="en-US" dirty="0" err="1" smtClean="0"/>
              <a:t>rmsd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2111" y="5579149"/>
            <a:ext cx="1781233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Cα </a:t>
            </a:r>
            <a:r>
              <a:rPr lang="en-US" sz="2000" b="1" dirty="0" smtClean="0">
                <a:latin typeface="Arial"/>
                <a:cs typeface="Arial"/>
              </a:rPr>
              <a:t>RMSD </a:t>
            </a:r>
            <a:r>
              <a:rPr lang="en-US" sz="2000" b="1" dirty="0">
                <a:latin typeface="Arial"/>
                <a:cs typeface="Arial"/>
              </a:rPr>
              <a:t>(</a:t>
            </a:r>
            <a:r>
              <a:rPr lang="en-US" sz="2000" b="1" dirty="0" err="1">
                <a:latin typeface="Arial"/>
                <a:cs typeface="Arial"/>
              </a:rPr>
              <a:t>Å</a:t>
            </a:r>
            <a:r>
              <a:rPr lang="en-US" sz="2000" b="1" dirty="0">
                <a:latin typeface="Arial"/>
                <a:cs typeface="Arial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01120" y="3921015"/>
            <a:ext cx="1086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Native</a:t>
            </a:r>
          </a:p>
          <a:p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899414" y="4006492"/>
            <a:ext cx="883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Models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1904895" y="2116744"/>
            <a:ext cx="182880" cy="3003762"/>
          </a:xfrm>
          <a:prstGeom prst="downArrow">
            <a:avLst/>
          </a:prstGeom>
          <a:gradFill flip="none" rotWithShape="1">
            <a:gsLst>
              <a:gs pos="0">
                <a:srgbClr val="3366FF"/>
              </a:gs>
              <a:gs pos="100000">
                <a:srgbClr val="FF0000"/>
              </a:gs>
              <a:gs pos="35000">
                <a:schemeClr val="bg1"/>
              </a:gs>
              <a:gs pos="67000">
                <a:schemeClr val="bg1"/>
              </a:gs>
            </a:gsLst>
            <a:lin ang="16200000" scaled="0"/>
            <a:tileRect/>
          </a:gra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5400000">
            <a:off x="4787437" y="3328186"/>
            <a:ext cx="181409" cy="4495151"/>
          </a:xfrm>
          <a:prstGeom prst="downArrow">
            <a:avLst/>
          </a:prstGeom>
          <a:gradFill flip="none" rotWithShape="1">
            <a:gsLst>
              <a:gs pos="0">
                <a:srgbClr val="3366FF"/>
              </a:gs>
              <a:gs pos="100000">
                <a:srgbClr val="FF0000"/>
              </a:gs>
              <a:gs pos="35000">
                <a:schemeClr val="bg1"/>
              </a:gs>
              <a:gs pos="67000">
                <a:schemeClr val="bg1"/>
              </a:gs>
            </a:gsLst>
            <a:lin ang="16200000" scaled="0"/>
            <a:tileRect/>
          </a:gra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g5z_noco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25" y="1876935"/>
            <a:ext cx="6205150" cy="3739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Rosetta HCDR3 modeling results: score vs. </a:t>
            </a:r>
            <a:r>
              <a:rPr lang="en-US" dirty="0" err="1"/>
              <a:t>rmsd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2111" y="5579149"/>
            <a:ext cx="1781233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Cα </a:t>
            </a:r>
            <a:r>
              <a:rPr lang="en-US" sz="2000" b="1" dirty="0" smtClean="0">
                <a:latin typeface="Arial"/>
                <a:cs typeface="Arial"/>
              </a:rPr>
              <a:t>RMSD </a:t>
            </a:r>
            <a:r>
              <a:rPr lang="en-US" sz="2000" b="1" dirty="0">
                <a:latin typeface="Arial"/>
                <a:cs typeface="Arial"/>
              </a:rPr>
              <a:t>(</a:t>
            </a:r>
            <a:r>
              <a:rPr lang="en-US" sz="2000" b="1" dirty="0" err="1">
                <a:latin typeface="Arial"/>
                <a:cs typeface="Arial"/>
              </a:rPr>
              <a:t>Å</a:t>
            </a:r>
            <a:r>
              <a:rPr lang="en-US" sz="2000" b="1" dirty="0">
                <a:latin typeface="Arial"/>
                <a:cs typeface="Arial"/>
              </a:rPr>
              <a:t>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578495" y="2105128"/>
            <a:ext cx="4516988" cy="3005299"/>
            <a:chOff x="2578495" y="2105128"/>
            <a:chExt cx="4516988" cy="3005299"/>
          </a:xfrm>
        </p:grpSpPr>
        <p:sp>
          <p:nvSpPr>
            <p:cNvPr id="7" name="Rectangle 6"/>
            <p:cNvSpPr/>
            <p:nvPr/>
          </p:nvSpPr>
          <p:spPr>
            <a:xfrm>
              <a:off x="2614945" y="3638785"/>
              <a:ext cx="1482921" cy="1471642"/>
            </a:xfrm>
            <a:prstGeom prst="rect">
              <a:avLst/>
            </a:prstGeom>
            <a:solidFill>
              <a:srgbClr val="0080FF">
                <a:alpha val="39000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084158" y="2105128"/>
              <a:ext cx="3011325" cy="1533657"/>
            </a:xfrm>
            <a:prstGeom prst="rect">
              <a:avLst/>
            </a:prstGeom>
            <a:solidFill>
              <a:srgbClr val="FF6666">
                <a:alpha val="39000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578495" y="2105129"/>
              <a:ext cx="1505663" cy="1533656"/>
            </a:xfrm>
            <a:prstGeom prst="rect">
              <a:avLst/>
            </a:prstGeom>
            <a:solidFill>
              <a:schemeClr val="bg1">
                <a:lumMod val="75000"/>
                <a:alpha val="39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097867" y="3638785"/>
              <a:ext cx="2997616" cy="1471642"/>
            </a:xfrm>
            <a:prstGeom prst="rect">
              <a:avLst/>
            </a:prstGeom>
            <a:solidFill>
              <a:srgbClr val="BFBFBF">
                <a:alpha val="39000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25024" y="2105129"/>
            <a:ext cx="4480538" cy="3005297"/>
            <a:chOff x="2564902" y="2054725"/>
            <a:chExt cx="4638002" cy="3053549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4106147" y="2054725"/>
              <a:ext cx="0" cy="3053549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2564902" y="3609643"/>
              <a:ext cx="4638002" cy="0"/>
            </a:xfrm>
            <a:prstGeom prst="line">
              <a:avLst/>
            </a:prstGeom>
            <a:ln w="38100" cmpd="sng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4990627" y="2214473"/>
            <a:ext cx="1287532" cy="646331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0000"/>
                </a:solidFill>
                <a:latin typeface="Helvetica Neue"/>
                <a:cs typeface="Helvetica Neue"/>
              </a:rPr>
              <a:t>True </a:t>
            </a:r>
          </a:p>
          <a:p>
            <a:pPr algn="ctr"/>
            <a:r>
              <a:rPr lang="en-US" b="1" dirty="0" smtClean="0">
                <a:solidFill>
                  <a:srgbClr val="000000"/>
                </a:solidFill>
                <a:latin typeface="Helvetica Neue"/>
                <a:cs typeface="Helvetica Neue"/>
              </a:rPr>
              <a:t>Negatives</a:t>
            </a:r>
            <a:endParaRPr lang="en-US" b="1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83237" y="4171219"/>
            <a:ext cx="1184940" cy="646331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0000"/>
                </a:solidFill>
                <a:latin typeface="Helvetica Neue"/>
                <a:cs typeface="Helvetica Neue"/>
              </a:rPr>
              <a:t>True </a:t>
            </a:r>
          </a:p>
          <a:p>
            <a:pPr algn="ctr"/>
            <a:r>
              <a:rPr lang="en-US" b="1" dirty="0" smtClean="0">
                <a:solidFill>
                  <a:srgbClr val="000000"/>
                </a:solidFill>
                <a:latin typeface="Helvetica Neue"/>
                <a:cs typeface="Helvetica Neue"/>
              </a:rPr>
              <a:t>Positives</a:t>
            </a:r>
            <a:endParaRPr lang="en-US" b="1" dirty="0">
              <a:solidFill>
                <a:srgbClr val="000000"/>
              </a:solidFill>
              <a:latin typeface="Helvetica Neue"/>
              <a:cs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94640" y="4171219"/>
            <a:ext cx="1184940" cy="646331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False </a:t>
            </a:r>
          </a:p>
          <a:p>
            <a:pPr algn="ctr"/>
            <a:r>
              <a:rPr lang="en-US" b="1" dirty="0" smtClean="0">
                <a:latin typeface="Helvetica Neue"/>
                <a:cs typeface="Helvetica Neue"/>
              </a:rPr>
              <a:t>Positives</a:t>
            </a:r>
            <a:endParaRPr lang="en-US" b="1" dirty="0">
              <a:latin typeface="Helvetica Neue"/>
              <a:cs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31040" y="2210661"/>
            <a:ext cx="1287532" cy="646331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False </a:t>
            </a:r>
          </a:p>
          <a:p>
            <a:pPr algn="ctr"/>
            <a:r>
              <a:rPr lang="en-US" b="1" dirty="0" smtClean="0">
                <a:latin typeface="Helvetica Neue"/>
                <a:cs typeface="Helvetica Neue"/>
              </a:rPr>
              <a:t>Negatives</a:t>
            </a:r>
            <a:endParaRPr lang="en-US" b="1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76536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g5z_noco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425" y="1876935"/>
            <a:ext cx="6205150" cy="3739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Rosetta HCDR3 modeling results: </a:t>
            </a:r>
            <a:r>
              <a:rPr lang="en-US" dirty="0" smtClean="0"/>
              <a:t>visualize it!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52111" y="5579149"/>
            <a:ext cx="1781233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r>
              <a:rPr lang="en-US" sz="2000" b="1" dirty="0">
                <a:latin typeface="Arial"/>
                <a:cs typeface="Arial"/>
              </a:rPr>
              <a:t>Cα </a:t>
            </a:r>
            <a:r>
              <a:rPr lang="en-US" sz="2000" b="1" dirty="0" smtClean="0">
                <a:latin typeface="Arial"/>
                <a:cs typeface="Arial"/>
              </a:rPr>
              <a:t>RMSD </a:t>
            </a:r>
            <a:r>
              <a:rPr lang="en-US" sz="2000" b="1" dirty="0">
                <a:latin typeface="Arial"/>
                <a:cs typeface="Arial"/>
              </a:rPr>
              <a:t>(</a:t>
            </a:r>
            <a:r>
              <a:rPr lang="en-US" sz="2000" b="1" dirty="0" err="1">
                <a:latin typeface="Arial"/>
                <a:cs typeface="Arial"/>
              </a:rPr>
              <a:t>Å</a:t>
            </a:r>
            <a:r>
              <a:rPr lang="en-US" sz="2000" b="1" dirty="0">
                <a:latin typeface="Arial"/>
                <a:cs typeface="Arial"/>
              </a:rPr>
              <a:t>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513109" y="3759741"/>
            <a:ext cx="2689996" cy="2060001"/>
            <a:chOff x="6431144" y="3923537"/>
            <a:chExt cx="2689996" cy="2060001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431144" y="3923537"/>
              <a:ext cx="688516" cy="18789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431144" y="3923537"/>
              <a:ext cx="688516" cy="206000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3" name="Picture 12" descr="fig_p4c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75" t="19811" r="27972" b="8118"/>
            <a:stretch/>
          </p:blipFill>
          <p:spPr>
            <a:xfrm>
              <a:off x="7119660" y="4111422"/>
              <a:ext cx="2001480" cy="1872116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</p:grpSp>
      <p:grpSp>
        <p:nvGrpSpPr>
          <p:cNvPr id="14" name="Group 13"/>
          <p:cNvGrpSpPr/>
          <p:nvPr/>
        </p:nvGrpSpPr>
        <p:grpSpPr>
          <a:xfrm>
            <a:off x="6117837" y="1417640"/>
            <a:ext cx="2568963" cy="1501340"/>
            <a:chOff x="6552177" y="1546541"/>
            <a:chExt cx="2568963" cy="1501340"/>
          </a:xfrm>
        </p:grpSpPr>
        <p:pic>
          <p:nvPicPr>
            <p:cNvPr id="15" name="Picture 14" descr="fig_p4a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95" t="17978" r="20998" b="11262"/>
            <a:stretch/>
          </p:blipFill>
          <p:spPr>
            <a:xfrm>
              <a:off x="7169381" y="1546541"/>
              <a:ext cx="1951759" cy="1501339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cxnSp>
          <p:nvCxnSpPr>
            <p:cNvPr id="16" name="Straight Connector 15"/>
            <p:cNvCxnSpPr/>
            <p:nvPr/>
          </p:nvCxnSpPr>
          <p:spPr>
            <a:xfrm flipV="1">
              <a:off x="6552177" y="1546544"/>
              <a:ext cx="617204" cy="141476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6552177" y="2961307"/>
              <a:ext cx="617204" cy="865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581046" y="3759741"/>
            <a:ext cx="3168271" cy="2025856"/>
            <a:chOff x="581046" y="3759741"/>
            <a:chExt cx="3168271" cy="2025856"/>
          </a:xfrm>
        </p:grpSpPr>
        <p:grpSp>
          <p:nvGrpSpPr>
            <p:cNvPr id="6" name="Group 5"/>
            <p:cNvGrpSpPr/>
            <p:nvPr/>
          </p:nvGrpSpPr>
          <p:grpSpPr>
            <a:xfrm>
              <a:off x="2052150" y="3759741"/>
              <a:ext cx="1697167" cy="2025856"/>
              <a:chOff x="2075010" y="4307734"/>
              <a:chExt cx="1697167" cy="2025856"/>
            </a:xfrm>
          </p:grpSpPr>
          <p:cxnSp>
            <p:nvCxnSpPr>
              <p:cNvPr id="8" name="Straight Connector 7"/>
              <p:cNvCxnSpPr/>
              <p:nvPr/>
            </p:nvCxnSpPr>
            <p:spPr>
              <a:xfrm flipH="1">
                <a:off x="2075010" y="4307734"/>
                <a:ext cx="1697167" cy="18788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2075010" y="4307734"/>
                <a:ext cx="1697167" cy="202585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27" name="Picture 26" descr="best_nocons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25" t="14212" r="27882" b="7917"/>
            <a:stretch/>
          </p:blipFill>
          <p:spPr>
            <a:xfrm>
              <a:off x="581046" y="3947626"/>
              <a:ext cx="1471104" cy="183794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24917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CDR loops have been extensively studied and characterized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5 of 6 CDR loops, there are robust rules that define canonical structures</a:t>
            </a:r>
          </a:p>
          <a:p>
            <a:r>
              <a:rPr lang="en-US" sz="2400" dirty="0"/>
              <a:t>The HCDR3 loop is extremely variable and only canonical domains can be identified</a:t>
            </a:r>
          </a:p>
        </p:txBody>
      </p:sp>
      <p:pic>
        <p:nvPicPr>
          <p:cNvPr id="4" name="Picture 3" descr="ChothiaAndLesk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38263"/>
          <a:stretch/>
        </p:blipFill>
        <p:spPr>
          <a:xfrm>
            <a:off x="457200" y="3462868"/>
            <a:ext cx="3886200" cy="339513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" name="Picture 4" descr="DunbrackPaper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" b="34537"/>
          <a:stretch/>
        </p:blipFill>
        <p:spPr>
          <a:xfrm>
            <a:off x="4800600" y="3462868"/>
            <a:ext cx="3886200" cy="3395132"/>
          </a:xfrm>
          <a:prstGeom prst="rect">
            <a:avLst/>
          </a:prstGeom>
          <a:ln>
            <a:solidFill>
              <a:srgbClr val="BFBFBF"/>
            </a:solidFill>
          </a:ln>
        </p:spPr>
      </p:pic>
    </p:spTree>
    <p:extLst>
      <p:ext uri="{BB962C8B-B14F-4D97-AF65-F5344CB8AC3E}">
        <p14:creationId xmlns:p14="http://schemas.microsoft.com/office/powerpoint/2010/main" val="2553130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/>
              <a:t>A </a:t>
            </a:r>
            <a:r>
              <a:rPr lang="en-US" sz="2200" b="1" dirty="0"/>
              <a:t>new clustering of antibody CDR loop conformations</a:t>
            </a:r>
            <a:r>
              <a:rPr lang="en-US" sz="2200" b="1" dirty="0" smtClean="0"/>
              <a:t>. </a:t>
            </a:r>
            <a:r>
              <a:rPr lang="en-US" sz="2200" dirty="0"/>
              <a:t>North B, Lehmann A, </a:t>
            </a:r>
            <a:r>
              <a:rPr lang="en-US" sz="2200" dirty="0" err="1"/>
              <a:t>Dunbrack</a:t>
            </a:r>
            <a:r>
              <a:rPr lang="en-US" sz="2200" dirty="0"/>
              <a:t> RL. </a:t>
            </a:r>
            <a:r>
              <a:rPr lang="en-US" sz="2200" dirty="0" smtClean="0"/>
              <a:t>J </a:t>
            </a:r>
            <a:r>
              <a:rPr lang="en-US" sz="2200" dirty="0" err="1"/>
              <a:t>Mol</a:t>
            </a:r>
            <a:r>
              <a:rPr lang="en-US" sz="2200" dirty="0"/>
              <a:t> Biol. </a:t>
            </a:r>
            <a:r>
              <a:rPr lang="en-US" sz="2200" dirty="0" smtClean="0"/>
              <a:t>2011. </a:t>
            </a:r>
            <a:endParaRPr lang="en-US" sz="2200" dirty="0" smtClean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/>
              <a:t>Improving loop modeling of the antibody complementarity-determining region 3 using knowledge-based restraints.</a:t>
            </a:r>
            <a:r>
              <a:rPr lang="en-US" sz="2200" dirty="0"/>
              <a:t> </a:t>
            </a:r>
            <a:r>
              <a:rPr lang="en-US" sz="2200" u="sng" dirty="0"/>
              <a:t>Finn JA</a:t>
            </a:r>
            <a:r>
              <a:rPr lang="en-US" sz="2200" dirty="0"/>
              <a:t>, Koehler Leman J, Willis JR, Cisneros A III, Crowe JE Jr., </a:t>
            </a:r>
            <a:r>
              <a:rPr lang="en-US" sz="2200" dirty="0" err="1"/>
              <a:t>Meiler</a:t>
            </a:r>
            <a:r>
              <a:rPr lang="en-US" sz="2200" dirty="0"/>
              <a:t> J. PLOS ONE. 2016.</a:t>
            </a:r>
          </a:p>
          <a:p>
            <a:pPr marL="0" indent="0">
              <a:buNone/>
            </a:pPr>
            <a:endParaRPr lang="en-US" sz="2200" dirty="0" smtClean="0"/>
          </a:p>
          <a:p>
            <a:pPr marL="0" indent="0">
              <a:buNone/>
            </a:pPr>
            <a:r>
              <a:rPr lang="en-US" sz="2200" b="1" dirty="0"/>
              <a:t>Accurate </a:t>
            </a:r>
            <a:r>
              <a:rPr lang="en-US" sz="2200" b="1" dirty="0" smtClean="0"/>
              <a:t>structure prediction </a:t>
            </a:r>
            <a:r>
              <a:rPr lang="en-US" sz="2200" b="1" dirty="0"/>
              <a:t>of CDR H3 </a:t>
            </a:r>
            <a:r>
              <a:rPr lang="en-US" sz="2200" b="1" dirty="0" smtClean="0"/>
              <a:t>loops enabled </a:t>
            </a:r>
            <a:r>
              <a:rPr lang="en-US" sz="2200" b="1" dirty="0"/>
              <a:t>by a </a:t>
            </a:r>
            <a:r>
              <a:rPr lang="en-US" sz="2200" b="1" dirty="0" smtClean="0"/>
              <a:t>novel structure-based </a:t>
            </a:r>
            <a:r>
              <a:rPr lang="en-US" sz="2200" b="1" dirty="0"/>
              <a:t>C</a:t>
            </a:r>
            <a:r>
              <a:rPr lang="en-US" sz="2200" b="1" dirty="0" smtClean="0"/>
              <a:t>-terminal constraint.</a:t>
            </a:r>
            <a:r>
              <a:rPr lang="en-US" sz="2200" dirty="0" smtClean="0"/>
              <a:t> </a:t>
            </a:r>
            <a:r>
              <a:rPr lang="en-US" sz="2200" dirty="0" err="1" smtClean="0"/>
              <a:t>Weitzner</a:t>
            </a:r>
            <a:r>
              <a:rPr lang="en-US" sz="2200" dirty="0" smtClean="0"/>
              <a:t> BD, Gray JJ. J </a:t>
            </a:r>
            <a:r>
              <a:rPr lang="en-US" sz="2200" dirty="0" err="1" smtClean="0"/>
              <a:t>Immuno</a:t>
            </a:r>
            <a:r>
              <a:rPr lang="en-US" sz="2200" dirty="0" smtClean="0"/>
              <a:t>. 2017.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97634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4m5y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6" r="21242" b="4876"/>
          <a:stretch/>
        </p:blipFill>
        <p:spPr>
          <a:xfrm>
            <a:off x="1191426" y="1735867"/>
            <a:ext cx="6761149" cy="512213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tutorial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52071" y="1346203"/>
            <a:ext cx="6639859" cy="20753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Antibody: 5J8					PDB ID: 4M5Y</a:t>
            </a:r>
          </a:p>
          <a:p>
            <a:pPr marL="0" indent="0">
              <a:buNone/>
            </a:pPr>
            <a:r>
              <a:rPr lang="en-US" sz="2200" dirty="0" smtClean="0"/>
              <a:t>HCDR3 length: 17				HCDR3 torso: Bulged</a:t>
            </a:r>
          </a:p>
        </p:txBody>
      </p:sp>
    </p:spTree>
    <p:extLst>
      <p:ext uri="{BB962C8B-B14F-4D97-AF65-F5344CB8AC3E}">
        <p14:creationId xmlns:p14="http://schemas.microsoft.com/office/powerpoint/2010/main" val="3524324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Many modeling techniques cannot predict HCDR3 loops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48350" r="48428"/>
          <a:stretch/>
        </p:blipFill>
        <p:spPr>
          <a:xfrm>
            <a:off x="558632" y="1560288"/>
            <a:ext cx="8026736" cy="42471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76195" y="6135636"/>
            <a:ext cx="1109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 smtClean="0"/>
              <a:t>Jordan Willis</a:t>
            </a:r>
            <a:endParaRPr lang="en-US" sz="140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095713" y="2111800"/>
            <a:ext cx="0" cy="2696826"/>
          </a:xfrm>
          <a:prstGeom prst="line">
            <a:avLst/>
          </a:prstGeom>
          <a:ln w="19050" cmpd="sng">
            <a:solidFill>
              <a:srgbClr val="FF0000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1676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can we use Rosetta to model antibodies?</a:t>
            </a:r>
            <a:endParaRPr lang="en-US" dirty="0"/>
          </a:p>
        </p:txBody>
      </p:sp>
      <p:pic>
        <p:nvPicPr>
          <p:cNvPr id="5" name="Picture 4" descr="process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6" t="11927" r="7670" b="7058"/>
          <a:stretch/>
        </p:blipFill>
        <p:spPr>
          <a:xfrm>
            <a:off x="457200" y="2047994"/>
            <a:ext cx="2590093" cy="1804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1386" y="3874237"/>
            <a:ext cx="2121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Identify homologous </a:t>
            </a:r>
          </a:p>
          <a:p>
            <a:pPr algn="ctr"/>
            <a:r>
              <a:rPr lang="en-US" dirty="0" smtClean="0"/>
              <a:t>framework regions</a:t>
            </a:r>
            <a:endParaRPr lang="en-US" dirty="0"/>
          </a:p>
        </p:txBody>
      </p:sp>
      <p:pic>
        <p:nvPicPr>
          <p:cNvPr id="7" name="Picture 6" descr="process2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4" t="5710" r="10770" b="10167"/>
          <a:stretch/>
        </p:blipFill>
        <p:spPr>
          <a:xfrm>
            <a:off x="3601612" y="1938926"/>
            <a:ext cx="2611305" cy="20224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06147" y="3874237"/>
            <a:ext cx="1602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Graft canonical</a:t>
            </a:r>
          </a:p>
          <a:p>
            <a:pPr algn="ctr"/>
            <a:r>
              <a:rPr lang="en-US" dirty="0" smtClean="0"/>
              <a:t>CDR loops</a:t>
            </a:r>
            <a:endParaRPr lang="en-US" dirty="0"/>
          </a:p>
        </p:txBody>
      </p:sp>
      <p:pic>
        <p:nvPicPr>
          <p:cNvPr id="9" name="Picture 8" descr="process3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66" t="8045" r="36933" b="30868"/>
          <a:stretch/>
        </p:blipFill>
        <p:spPr>
          <a:xfrm>
            <a:off x="6761747" y="1468875"/>
            <a:ext cx="1775006" cy="24319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05545" y="3874237"/>
            <a:ext cx="1496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De novo</a:t>
            </a:r>
            <a:endParaRPr lang="en-US" dirty="0" smtClean="0"/>
          </a:p>
          <a:p>
            <a:pPr algn="ctr"/>
            <a:r>
              <a:rPr lang="en-US" dirty="0" smtClean="0"/>
              <a:t>model HCDR3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3144588" y="2773735"/>
            <a:ext cx="356234" cy="35279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6219842" y="2773735"/>
            <a:ext cx="356234" cy="35279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3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163703" y="1382062"/>
            <a:ext cx="2333959" cy="3056868"/>
            <a:chOff x="6352840" y="1885550"/>
            <a:chExt cx="2333959" cy="3056868"/>
          </a:xfrm>
        </p:grpSpPr>
        <p:grpSp>
          <p:nvGrpSpPr>
            <p:cNvPr id="11" name="Group 10"/>
            <p:cNvGrpSpPr/>
            <p:nvPr/>
          </p:nvGrpSpPr>
          <p:grpSpPr>
            <a:xfrm>
              <a:off x="6352840" y="1885550"/>
              <a:ext cx="2333959" cy="3056868"/>
              <a:chOff x="840593" y="1720215"/>
              <a:chExt cx="3276324" cy="4291118"/>
            </a:xfrm>
          </p:grpSpPr>
          <p:pic>
            <p:nvPicPr>
              <p:cNvPr id="20" name="Picture 19"/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6098"/>
              <a:stretch/>
            </p:blipFill>
            <p:spPr>
              <a:xfrm>
                <a:off x="840593" y="1720215"/>
                <a:ext cx="3276324" cy="4291118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1" name="Rectangle 20"/>
              <p:cNvSpPr/>
              <p:nvPr/>
            </p:nvSpPr>
            <p:spPr>
              <a:xfrm>
                <a:off x="840593" y="1768263"/>
                <a:ext cx="666750" cy="75141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 smtClean="0"/>
              </a:p>
              <a:p>
                <a:pPr algn="ctr"/>
                <a:endParaRPr lang="en-US" dirty="0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461067" y="4302667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Arial"/>
                  <a:cs typeface="Arial"/>
                </a:rPr>
                <a:t>A</a:t>
              </a:r>
              <a:endParaRPr lang="en-US" b="1" dirty="0">
                <a:solidFill>
                  <a:srgbClr val="FF0000"/>
                </a:solidFill>
                <a:latin typeface="Arial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615590" y="3703650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6"/>
                  </a:solidFill>
                  <a:latin typeface="Arial"/>
                  <a:cs typeface="Arial"/>
                </a:rPr>
                <a:t>R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33543" y="3136382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E3E575"/>
                  </a:solidFill>
                  <a:latin typeface="Arial"/>
                  <a:cs typeface="Arial"/>
                </a:rPr>
                <a:t>D</a:t>
              </a:r>
              <a:endParaRPr lang="en-US" b="1" dirty="0">
                <a:solidFill>
                  <a:srgbClr val="E3E575"/>
                </a:solidFill>
                <a:latin typeface="Arial"/>
                <a:cs typeface="Arial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932160" y="3030551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45C447"/>
                  </a:solidFill>
                  <a:latin typeface="Arial"/>
                  <a:cs typeface="Arial"/>
                </a:rPr>
                <a:t>Y</a:t>
              </a:r>
              <a:endParaRPr lang="en-US" b="1" dirty="0">
                <a:solidFill>
                  <a:srgbClr val="45C447"/>
                </a:solidFill>
                <a:latin typeface="Arial"/>
                <a:cs typeface="Arial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63909" y="3391988"/>
              <a:ext cx="3769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E8FF"/>
                  </a:solidFill>
                  <a:latin typeface="Arial"/>
                  <a:cs typeface="Arial"/>
                </a:rPr>
                <a:t>M</a:t>
              </a:r>
              <a:endParaRPr lang="en-US" b="1" dirty="0">
                <a:solidFill>
                  <a:srgbClr val="00E8FF"/>
                </a:solidFill>
                <a:latin typeface="Arial"/>
                <a:cs typeface="Arial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241127" y="3739116"/>
              <a:ext cx="3513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3366FF"/>
                  </a:solidFill>
                  <a:latin typeface="Arial"/>
                  <a:cs typeface="Arial"/>
                </a:rPr>
                <a:t>D</a:t>
              </a:r>
              <a:endParaRPr lang="en-US" b="1" dirty="0">
                <a:solidFill>
                  <a:srgbClr val="3366FF"/>
                </a:solidFill>
                <a:latin typeface="Arial"/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966735" y="4434418"/>
              <a:ext cx="37702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660066"/>
                  </a:solidFill>
                  <a:latin typeface="Arial"/>
                  <a:cs typeface="Arial"/>
                </a:rPr>
                <a:t>V</a:t>
              </a:r>
              <a:endParaRPr lang="en-US" b="1" dirty="0">
                <a:solidFill>
                  <a:srgbClr val="660066"/>
                </a:solidFill>
                <a:latin typeface="Arial"/>
                <a:cs typeface="Arial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i="1" dirty="0"/>
              <a:t>De novo </a:t>
            </a:r>
            <a:r>
              <a:rPr lang="en-US" sz="3600" dirty="0"/>
              <a:t>loop modeling in Rosetta</a:t>
            </a:r>
            <a:endParaRPr lang="en-US" sz="36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691229" y="2767179"/>
            <a:ext cx="2541630" cy="949105"/>
          </a:xfrm>
          <a:prstGeom prst="rect">
            <a:avLst/>
          </a:prstGeom>
          <a:noFill/>
        </p:spPr>
        <p:txBody>
          <a:bodyPr wrap="square" lIns="86486" tIns="43243" rIns="86486" bIns="43243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Courier New"/>
                <a:cs typeface="Courier New"/>
              </a:rPr>
              <a:t>A</a:t>
            </a:r>
            <a:r>
              <a:rPr lang="en-US" sz="2800" b="1" dirty="0" smtClean="0">
                <a:solidFill>
                  <a:schemeClr val="accent6"/>
                </a:solidFill>
                <a:latin typeface="Courier New"/>
                <a:cs typeface="Courier New"/>
              </a:rPr>
              <a:t>R</a:t>
            </a:r>
            <a:r>
              <a:rPr lang="en-US" sz="2800" b="1" dirty="0" smtClean="0">
                <a:solidFill>
                  <a:srgbClr val="E1D163"/>
                </a:solidFill>
                <a:latin typeface="Courier New"/>
                <a:cs typeface="Courier New"/>
              </a:rPr>
              <a:t>D</a:t>
            </a:r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YLD</a:t>
            </a:r>
          </a:p>
          <a:p>
            <a:pPr algn="ctr"/>
            <a:r>
              <a:rPr lang="en-US" sz="2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AY</a:t>
            </a:r>
            <a:r>
              <a:rPr lang="en-US" sz="2800" b="1" dirty="0" smtClean="0">
                <a:solidFill>
                  <a:srgbClr val="45C447"/>
                </a:solidFill>
                <a:latin typeface="Courier New"/>
                <a:cs typeface="Courier New"/>
              </a:rPr>
              <a:t>Y</a:t>
            </a:r>
            <a:r>
              <a:rPr lang="en-US" sz="2800" b="1" dirty="0" smtClean="0">
                <a:solidFill>
                  <a:srgbClr val="00E8FF"/>
                </a:solidFill>
                <a:latin typeface="Courier New"/>
                <a:cs typeface="Courier New"/>
              </a:rPr>
              <a:t>M</a:t>
            </a:r>
            <a:r>
              <a:rPr lang="en-US" sz="2800" b="1" dirty="0" smtClean="0">
                <a:solidFill>
                  <a:srgbClr val="3366FF"/>
                </a:solidFill>
                <a:latin typeface="Courier New"/>
                <a:cs typeface="Courier New"/>
              </a:rPr>
              <a:t>D</a:t>
            </a:r>
            <a:r>
              <a:rPr lang="en-US" sz="2800" b="1" dirty="0" smtClean="0">
                <a:solidFill>
                  <a:srgbClr val="660066"/>
                </a:solidFill>
                <a:latin typeface="Courier New"/>
                <a:cs typeface="Courier New"/>
              </a:rPr>
              <a:t>V</a:t>
            </a:r>
            <a:endParaRPr lang="en-US" sz="3600" b="1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8261" y="4099845"/>
            <a:ext cx="2156683" cy="338554"/>
          </a:xfrm>
          <a:prstGeom prst="rect">
            <a:avLst/>
          </a:prstGeom>
          <a:noFill/>
        </p:spPr>
        <p:txBody>
          <a:bodyPr wrap="square" lIns="86486" tIns="43243" rIns="86486" bIns="43243" rtlCol="0">
            <a:spAutoFit/>
          </a:bodyPr>
          <a:lstStyle/>
          <a:p>
            <a:pPr algn="ctr"/>
            <a:r>
              <a:rPr lang="en-US" sz="1600" b="1" dirty="0">
                <a:latin typeface="Helvetica Neue Light"/>
                <a:cs typeface="Helvetica Neue Light"/>
              </a:rPr>
              <a:t>Primary Sequence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539391" y="1542344"/>
            <a:ext cx="2065222" cy="2156999"/>
            <a:chOff x="3316090" y="3043730"/>
            <a:chExt cx="2697932" cy="2156999"/>
          </a:xfrm>
        </p:grpSpPr>
        <p:sp>
          <p:nvSpPr>
            <p:cNvPr id="4" name="Right Arrow 3"/>
            <p:cNvSpPr/>
            <p:nvPr/>
          </p:nvSpPr>
          <p:spPr>
            <a:xfrm>
              <a:off x="3316091" y="4228575"/>
              <a:ext cx="2697931" cy="972154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i="1" dirty="0">
                  <a:latin typeface="Helvetica Neue Light"/>
                  <a:cs typeface="Helvetica Neue Light"/>
                </a:rPr>
                <a:t>de novo</a:t>
              </a:r>
              <a:r>
                <a:rPr lang="en-US" sz="1400" dirty="0">
                  <a:latin typeface="Helvetica Neue Light"/>
                  <a:cs typeface="Helvetica Neue Light"/>
                </a:rPr>
                <a:t> modeling</a:t>
              </a:r>
            </a:p>
          </p:txBody>
        </p:sp>
        <p:sp>
          <p:nvSpPr>
            <p:cNvPr id="9" name="Down Arrow Callout 8"/>
            <p:cNvSpPr/>
            <p:nvPr/>
          </p:nvSpPr>
          <p:spPr>
            <a:xfrm>
              <a:off x="3316090" y="3043730"/>
              <a:ext cx="2697931" cy="1276887"/>
            </a:xfrm>
            <a:prstGeom prst="downArrowCallout">
              <a:avLst>
                <a:gd name="adj1" fmla="val 15297"/>
                <a:gd name="adj2" fmla="val 16429"/>
                <a:gd name="adj3" fmla="val 20172"/>
                <a:gd name="adj4" fmla="val 74285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Helvetica Neue Light"/>
                  <a:cs typeface="Helvetica Neue Light"/>
                </a:rPr>
                <a:t>2° Structure Prediction, PDB Fragments, </a:t>
              </a:r>
              <a:r>
                <a:rPr lang="en-US" sz="1400" dirty="0" smtClean="0">
                  <a:latin typeface="Helvetica Neue Light"/>
                  <a:cs typeface="Helvetica Neue Light"/>
                </a:rPr>
                <a:t>Energy Function, </a:t>
              </a:r>
              <a:r>
                <a:rPr lang="en-US" sz="1400" dirty="0" smtClean="0">
                  <a:solidFill>
                    <a:srgbClr val="254061"/>
                  </a:solidFill>
                  <a:latin typeface="Helvetica Neue"/>
                  <a:cs typeface="Helvetica Neue"/>
                </a:rPr>
                <a:t>Restraints</a:t>
              </a:r>
              <a:endParaRPr lang="en-US" sz="1400" dirty="0">
                <a:solidFill>
                  <a:srgbClr val="254061"/>
                </a:solidFill>
                <a:latin typeface="Helvetica Neue"/>
                <a:cs typeface="Helvetica Neue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275036" y="4438399"/>
            <a:ext cx="1970572" cy="338554"/>
          </a:xfrm>
          <a:prstGeom prst="rect">
            <a:avLst/>
          </a:prstGeom>
          <a:noFill/>
        </p:spPr>
        <p:txBody>
          <a:bodyPr wrap="square" lIns="86486" tIns="43243" rIns="86486" bIns="43243" rtlCol="0">
            <a:spAutoFit/>
          </a:bodyPr>
          <a:lstStyle/>
          <a:p>
            <a:pPr algn="ctr"/>
            <a:r>
              <a:rPr lang="en-US" sz="1600" b="1" dirty="0">
                <a:latin typeface="Helvetica Neue Light"/>
                <a:cs typeface="Helvetica Neue Light"/>
              </a:rPr>
              <a:t>Tertiary Structure</a:t>
            </a:r>
          </a:p>
        </p:txBody>
      </p:sp>
    </p:spTree>
    <p:extLst>
      <p:ext uri="{BB962C8B-B14F-4D97-AF65-F5344CB8AC3E}">
        <p14:creationId xmlns:p14="http://schemas.microsoft.com/office/powerpoint/2010/main" val="1672964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i="1" dirty="0"/>
              <a:t>De novo </a:t>
            </a:r>
            <a:r>
              <a:rPr lang="en-US" sz="3600" dirty="0"/>
              <a:t>loop modeling in Rosetta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761565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Helvetica Neue Light"/>
                <a:cs typeface="Helvetica Neue Light"/>
              </a:rPr>
              <a:t>Stage 1: Remodel </a:t>
            </a:r>
            <a:r>
              <a:rPr lang="en-US" sz="2000" b="1" dirty="0" smtClean="0">
                <a:latin typeface="Helvetica Neue Light"/>
                <a:cs typeface="Helvetica Neue Light"/>
              </a:rPr>
              <a:t>(Cyclic Coordinate Descent (CCD)) 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Helvetica Neue Light"/>
                <a:cs typeface="Helvetica Neue Light"/>
              </a:rPr>
              <a:t>Fast </a:t>
            </a:r>
            <a:r>
              <a:rPr lang="en-US" sz="2000" dirty="0">
                <a:latin typeface="Helvetica Neue Light"/>
                <a:cs typeface="Helvetica Neue Light"/>
              </a:rPr>
              <a:t>broad sampling of backbone conformations (centroid)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Helvetica Neue Light"/>
                <a:cs typeface="Helvetica Neue Light"/>
              </a:rPr>
              <a:t>Stage 2: Refine </a:t>
            </a:r>
            <a:r>
              <a:rPr lang="en-US" sz="2000" b="1" smtClean="0">
                <a:latin typeface="Helvetica Neue Light"/>
                <a:cs typeface="Helvetica Neue Light"/>
              </a:rPr>
              <a:t>(Kinematic Loop </a:t>
            </a:r>
            <a:r>
              <a:rPr lang="en-US" sz="2000" b="1" dirty="0">
                <a:latin typeface="Helvetica Neue Light"/>
                <a:cs typeface="Helvetica Neue Light"/>
              </a:rPr>
              <a:t>Closure Method (KIC))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Helvetica Neue Light"/>
                <a:cs typeface="Helvetica Neue Light"/>
              </a:rPr>
              <a:t>All-atom side chains, evaluated with Rosetta’s high-resolution scoring function.</a:t>
            </a:r>
            <a:endParaRPr lang="en-US" sz="2000" b="1" dirty="0">
              <a:latin typeface="Helvetica Neue Light"/>
              <a:cs typeface="Helvetica Neue Light"/>
            </a:endParaRPr>
          </a:p>
          <a:p>
            <a:endParaRPr lang="en-US" sz="2000" dirty="0"/>
          </a:p>
        </p:txBody>
      </p:sp>
      <p:pic>
        <p:nvPicPr>
          <p:cNvPr id="8" name="Picture 7" descr="CCD_animati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030" y="3238967"/>
            <a:ext cx="3951941" cy="28942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7200" y="6246911"/>
            <a:ext cx="56293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Canutescu</a:t>
            </a:r>
            <a:r>
              <a:rPr lang="en-US" sz="1400" dirty="0"/>
              <a:t>, A. A., &amp; </a:t>
            </a:r>
            <a:r>
              <a:rPr lang="en-US" sz="1400" dirty="0" err="1"/>
              <a:t>Dunbrack</a:t>
            </a:r>
            <a:r>
              <a:rPr lang="en-US" sz="1400" dirty="0"/>
              <a:t>, R. L. (2003). Protein Science, 12(5), 963‐972.</a:t>
            </a:r>
          </a:p>
        </p:txBody>
      </p:sp>
    </p:spTree>
    <p:extLst>
      <p:ext uri="{BB962C8B-B14F-4D97-AF65-F5344CB8AC3E}">
        <p14:creationId xmlns:p14="http://schemas.microsoft.com/office/powerpoint/2010/main" val="237098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4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Necessary input </a:t>
            </a:r>
            <a:r>
              <a:rPr lang="en-US" dirty="0"/>
              <a:t>f</a:t>
            </a:r>
            <a:r>
              <a:rPr lang="en-US" dirty="0" smtClean="0"/>
              <a:t>iles for the </a:t>
            </a:r>
            <a:r>
              <a:rPr lang="en-US" i="1" dirty="0" smtClean="0"/>
              <a:t>de novo </a:t>
            </a:r>
            <a:r>
              <a:rPr lang="en-US" dirty="0" smtClean="0"/>
              <a:t>loop modeling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0789"/>
            <a:ext cx="8229600" cy="434537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FASTA file of your antibody sequence</a:t>
            </a:r>
          </a:p>
          <a:p>
            <a:r>
              <a:rPr lang="en-US" dirty="0">
                <a:latin typeface="Helvetica Neue Light"/>
                <a:cs typeface="Helvetica Neue Light"/>
              </a:rPr>
              <a:t>Secondary structure prediction files</a:t>
            </a:r>
          </a:p>
          <a:p>
            <a:r>
              <a:rPr lang="en-US" b="1" dirty="0" smtClean="0"/>
              <a:t>Fragment library files</a:t>
            </a:r>
          </a:p>
          <a:p>
            <a:r>
              <a:rPr lang="en-US" b="1" dirty="0" smtClean="0"/>
              <a:t>Options file</a:t>
            </a:r>
          </a:p>
          <a:p>
            <a:r>
              <a:rPr lang="en-US" b="1" i="1" dirty="0" smtClean="0"/>
              <a:t>(Optional) Constraints file</a:t>
            </a:r>
          </a:p>
        </p:txBody>
      </p:sp>
    </p:spTree>
    <p:extLst>
      <p:ext uri="{BB962C8B-B14F-4D97-AF65-F5344CB8AC3E}">
        <p14:creationId xmlns:p14="http://schemas.microsoft.com/office/powerpoint/2010/main" val="1304624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Fragment library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42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1523</TotalTime>
  <Words>1289</Words>
  <Application>Microsoft Macintosh PowerPoint</Application>
  <PresentationFormat>On-screen Show (4:3)</PresentationFormat>
  <Paragraphs>223</Paragraphs>
  <Slides>31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HCDR3 Loop Modeling</vt:lpstr>
      <vt:lpstr>Antibodies recognize and bind targets using six complementarity determining region loops</vt:lpstr>
      <vt:lpstr>CDR loops have been extensively studied and characterized</vt:lpstr>
      <vt:lpstr>Many modeling techniques cannot predict HCDR3 loops</vt:lpstr>
      <vt:lpstr>How can we use Rosetta to model antibodies?</vt:lpstr>
      <vt:lpstr>De novo loop modeling in Rosetta</vt:lpstr>
      <vt:lpstr>De novo loop modeling in Rosetta</vt:lpstr>
      <vt:lpstr>Necessary input files for the de novo loop modeling protocol</vt:lpstr>
      <vt:lpstr>Fragment library generation</vt:lpstr>
      <vt:lpstr>What are fragments?</vt:lpstr>
      <vt:lpstr>Fragment file generation</vt:lpstr>
      <vt:lpstr>Making fragments with Robetta</vt:lpstr>
      <vt:lpstr>Making fragments with the Fragment Picker</vt:lpstr>
      <vt:lpstr>Rosetta options file</vt:lpstr>
      <vt:lpstr>Loop building options</vt:lpstr>
      <vt:lpstr>Rosetta constraint files</vt:lpstr>
      <vt:lpstr>Why combine experimental restraints with Rosetta?</vt:lpstr>
      <vt:lpstr>HCDR3 torso domain conformations</vt:lpstr>
      <vt:lpstr>Bulged torso structures share similar sequences</vt:lpstr>
      <vt:lpstr>The bulged torso sequence motif is germline encoded</vt:lpstr>
      <vt:lpstr>HCDR3 torso domain conformations</vt:lpstr>
      <vt:lpstr>Protein backbone structure</vt:lpstr>
      <vt:lpstr>Bulged and non-bulged dihedral angle measurements differ</vt:lpstr>
      <vt:lpstr>Rosetta uses knowledge-based restraints to restrict modeling</vt:lpstr>
      <vt:lpstr>Additional loop building options needed to apply restraints</vt:lpstr>
      <vt:lpstr>Analyzing your results</vt:lpstr>
      <vt:lpstr>Analyzing Rosetta HCDR3 modeling results: score vs. rmsd</vt:lpstr>
      <vt:lpstr>Analyzing Rosetta HCDR3 modeling results: score vs. rmsd</vt:lpstr>
      <vt:lpstr>Analyzing Rosetta HCDR3 modeling results: visualize it!</vt:lpstr>
      <vt:lpstr>References</vt:lpstr>
      <vt:lpstr>Today’s tutorial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Antibodies</dc:title>
  <dc:creator>Jarvis</dc:creator>
  <cp:lastModifiedBy>Jarvis</cp:lastModifiedBy>
  <cp:revision>113</cp:revision>
  <dcterms:created xsi:type="dcterms:W3CDTF">2016-04-15T18:33:13Z</dcterms:created>
  <dcterms:modified xsi:type="dcterms:W3CDTF">2017-04-20T19:25:13Z</dcterms:modified>
</cp:coreProperties>
</file>

<file path=docProps/thumbnail.jpeg>
</file>